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77" r:id="rId2"/>
    <p:sldId id="294" r:id="rId3"/>
    <p:sldId id="278" r:id="rId4"/>
    <p:sldId id="279" r:id="rId5"/>
    <p:sldId id="280" r:id="rId6"/>
    <p:sldId id="281" r:id="rId7"/>
    <p:sldId id="282" r:id="rId8"/>
    <p:sldId id="283" r:id="rId9"/>
    <p:sldId id="285" r:id="rId10"/>
    <p:sldId id="286" r:id="rId11"/>
    <p:sldId id="287" r:id="rId12"/>
    <p:sldId id="288" r:id="rId13"/>
    <p:sldId id="289" r:id="rId14"/>
    <p:sldId id="290" r:id="rId15"/>
    <p:sldId id="291" r:id="rId16"/>
    <p:sldId id="292" r:id="rId17"/>
    <p:sldId id="293" r:id="rId18"/>
    <p:sldId id="295" r:id="rId19"/>
    <p:sldId id="296" r:id="rId20"/>
    <p:sldId id="297" r:id="rId21"/>
    <p:sldId id="298"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78EE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4"/>
    <p:restoredTop sz="94679"/>
  </p:normalViewPr>
  <p:slideViewPr>
    <p:cSldViewPr snapToGrid="0" snapToObjects="1">
      <p:cViewPr>
        <p:scale>
          <a:sx n="120" d="100"/>
          <a:sy n="120" d="100"/>
        </p:scale>
        <p:origin x="6"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10/31/2017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
        <p:nvSpPr>
          <p:cNvPr id="9" name="Title 1">
            <a:extLst>
              <a:ext uri="{FF2B5EF4-FFF2-40B4-BE49-F238E27FC236}">
                <a16:creationId xmlns:a16="http://schemas.microsoft.com/office/drawing/2014/main" id="{3D5DA63A-7D96-491B-8921-4C9971F39A05}"/>
              </a:ext>
            </a:extLst>
          </p:cNvPr>
          <p:cNvSpPr>
            <a:spLocks noGrp="1"/>
          </p:cNvSpPr>
          <p:nvPr>
            <p:ph type="ctrTitle" hasCustomPrompt="1"/>
          </p:nvPr>
        </p:nvSpPr>
        <p:spPr>
          <a:xfrm>
            <a:off x="609600" y="4562475"/>
            <a:ext cx="8534400" cy="703148"/>
          </a:xfrm>
        </p:spPr>
        <p:txBody>
          <a:bodyPr anchor="b">
            <a:normAutofit/>
          </a:bodyPr>
          <a:lstStyle>
            <a:lvl1pPr algn="l">
              <a:defRPr sz="4000" baseline="0">
                <a:solidFill>
                  <a:srgbClr val="354CA1"/>
                </a:solidFill>
                <a:latin typeface="Arial" panose="020B0604020202020204" pitchFamily="34" charset="0"/>
                <a:cs typeface="Arial" panose="020B0604020202020204" pitchFamily="34" charset="0"/>
              </a:defRPr>
            </a:lvl1pPr>
          </a:lstStyle>
          <a:p>
            <a:r>
              <a:rPr lang="en-US" dirty="0"/>
              <a:t>Title: Subtitle</a:t>
            </a:r>
          </a:p>
        </p:txBody>
      </p:sp>
      <p:sp>
        <p:nvSpPr>
          <p:cNvPr id="10" name="Subtitle 2">
            <a:extLst>
              <a:ext uri="{FF2B5EF4-FFF2-40B4-BE49-F238E27FC236}">
                <a16:creationId xmlns:a16="http://schemas.microsoft.com/office/drawing/2014/main" id="{07306362-92B4-4CCC-8669-F11835EA314D}"/>
              </a:ext>
            </a:extLst>
          </p:cNvPr>
          <p:cNvSpPr>
            <a:spLocks noGrp="1"/>
          </p:cNvSpPr>
          <p:nvPr>
            <p:ph type="subTitle" idx="1" hasCustomPrompt="1"/>
          </p:nvPr>
        </p:nvSpPr>
        <p:spPr>
          <a:xfrm>
            <a:off x="609600" y="5343524"/>
            <a:ext cx="5529580" cy="828676"/>
          </a:xfrm>
        </p:spPr>
        <p:txBody>
          <a:bodyPr>
            <a:noAutofit/>
          </a:bodyPr>
          <a:lstStyle>
            <a:lvl1pPr marL="0" indent="0" algn="l">
              <a:lnSpc>
                <a:spcPct val="100000"/>
              </a:lnSpc>
              <a:spcBef>
                <a:spcPts val="0"/>
              </a:spcBef>
              <a:buNone/>
              <a:defRPr sz="1800">
                <a:solidFill>
                  <a:srgbClr val="354CA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a:t>
            </a:r>
          </a:p>
          <a:p>
            <a:r>
              <a:rPr lang="en-US" dirty="0"/>
              <a:t>Class</a:t>
            </a:r>
          </a:p>
          <a:p>
            <a:r>
              <a:rPr lang="en-US" dirty="0"/>
              <a:t>Date</a:t>
            </a:r>
          </a:p>
        </p:txBody>
      </p:sp>
      <p:sp>
        <p:nvSpPr>
          <p:cNvPr id="11" name="Date Placeholder 3">
            <a:extLst>
              <a:ext uri="{FF2B5EF4-FFF2-40B4-BE49-F238E27FC236}">
                <a16:creationId xmlns:a16="http://schemas.microsoft.com/office/drawing/2014/main" id="{BE03E728-B3CF-487D-B4BF-ECF5ED8A985D}"/>
              </a:ext>
            </a:extLst>
          </p:cNvPr>
          <p:cNvSpPr>
            <a:spLocks noGrp="1"/>
          </p:cNvSpPr>
          <p:nvPr>
            <p:ph type="dt" sz="half" idx="10"/>
          </p:nvPr>
        </p:nvSpPr>
        <p:spPr>
          <a:xfrm>
            <a:off x="6457950" y="5815873"/>
            <a:ext cx="2057400" cy="365125"/>
          </a:xfrm>
          <a:prstGeom prst="rect">
            <a:avLst/>
          </a:prstGeom>
        </p:spPr>
        <p:txBody>
          <a:bodyPr/>
          <a:lstStyle/>
          <a:p>
            <a:fld id="{B6F93F85-28A1-8344-9763-EF19E19F9128}" type="datetime1">
              <a:rPr lang="en-US" smtClean="0"/>
              <a:t>10/31/2017</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FEF968-83BD-4C95-AAFF-1E2F0148D4E7}"/>
              </a:ext>
            </a:extLst>
          </p:cNvPr>
          <p:cNvSpPr/>
          <p:nvPr userDrawn="1"/>
        </p:nvSpPr>
        <p:spPr>
          <a:xfrm>
            <a:off x="2402378" y="6386716"/>
            <a:ext cx="6112972" cy="313345"/>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8327683-8978-6B4B-9130-4A6A841F0549}" type="slidenum">
              <a:rPr lang="en-US" smtClean="0"/>
              <a:pPr/>
              <a:t>‹#›</a:t>
            </a:fld>
            <a:endParaRPr lang="en-US" dirty="0"/>
          </a:p>
        </p:txBody>
      </p:sp>
      <p:sp>
        <p:nvSpPr>
          <p:cNvPr id="9" name="Content Placeholder 2">
            <a:extLst>
              <a:ext uri="{FF2B5EF4-FFF2-40B4-BE49-F238E27FC236}">
                <a16:creationId xmlns:a16="http://schemas.microsoft.com/office/drawing/2014/main" id="{019DA4B2-5B63-4059-B365-584D87F00AB2}"/>
              </a:ext>
            </a:extLst>
          </p:cNvPr>
          <p:cNvSpPr>
            <a:spLocks noGrp="1"/>
          </p:cNvSpPr>
          <p:nvPr>
            <p:ph idx="1"/>
          </p:nvPr>
        </p:nvSpPr>
        <p:spPr>
          <a:xfrm>
            <a:off x="609600" y="1604168"/>
            <a:ext cx="7905750" cy="4568031"/>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A2C00C19-B322-48FB-BCCD-67CEC0DCAEDD}"/>
              </a:ext>
            </a:extLst>
          </p:cNvPr>
          <p:cNvSpPr>
            <a:spLocks noGrp="1"/>
          </p:cNvSpPr>
          <p:nvPr>
            <p:ph type="ctrTitle" hasCustomPrompt="1"/>
          </p:nvPr>
        </p:nvSpPr>
        <p:spPr>
          <a:xfrm>
            <a:off x="609600" y="0"/>
            <a:ext cx="7905750" cy="703148"/>
          </a:xfrm>
        </p:spPr>
        <p:txBody>
          <a:bodyPr anchor="b">
            <a:normAutofit/>
          </a:bodyPr>
          <a:lstStyle>
            <a:lvl1pPr algn="l">
              <a:defRPr sz="2000" b="1" baseline="0">
                <a:solidFill>
                  <a:srgbClr val="354CA1"/>
                </a:solidFill>
                <a:latin typeface="Arial" panose="020B0604020202020204" pitchFamily="34" charset="0"/>
                <a:cs typeface="Arial" panose="020B0604020202020204" pitchFamily="34" charset="0"/>
              </a:defRPr>
            </a:lvl1pPr>
          </a:lstStyle>
          <a:p>
            <a:r>
              <a:rPr lang="en-US" dirty="0"/>
              <a:t>Title</a:t>
            </a:r>
            <a:br>
              <a:rPr lang="en-US" dirty="0"/>
            </a:br>
            <a:r>
              <a:rPr lang="en-US" dirty="0"/>
              <a:t> Subtitle</a:t>
            </a:r>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FEF968-83BD-4C95-AAFF-1E2F0148D4E7}"/>
              </a:ext>
            </a:extLst>
          </p:cNvPr>
          <p:cNvSpPr/>
          <p:nvPr userDrawn="1"/>
        </p:nvSpPr>
        <p:spPr>
          <a:xfrm>
            <a:off x="2402378" y="6386716"/>
            <a:ext cx="6112972" cy="313345"/>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8327683-8978-6B4B-9130-4A6A841F0549}" type="slidenum">
              <a:rPr lang="en-US" smtClean="0"/>
              <a:pPr/>
              <a:t>‹#›</a:t>
            </a:fld>
            <a:endParaRPr lang="en-US" dirty="0"/>
          </a:p>
        </p:txBody>
      </p:sp>
      <p:sp>
        <p:nvSpPr>
          <p:cNvPr id="9" name="Content Placeholder 2">
            <a:extLst>
              <a:ext uri="{FF2B5EF4-FFF2-40B4-BE49-F238E27FC236}">
                <a16:creationId xmlns:a16="http://schemas.microsoft.com/office/drawing/2014/main" id="{019DA4B2-5B63-4059-B365-584D87F00AB2}"/>
              </a:ext>
            </a:extLst>
          </p:cNvPr>
          <p:cNvSpPr>
            <a:spLocks noGrp="1"/>
          </p:cNvSpPr>
          <p:nvPr>
            <p:ph idx="1"/>
          </p:nvPr>
        </p:nvSpPr>
        <p:spPr>
          <a:xfrm>
            <a:off x="5045824" y="1230284"/>
            <a:ext cx="3469525" cy="4941915"/>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A2C00C19-B322-48FB-BCCD-67CEC0DCAEDD}"/>
              </a:ext>
            </a:extLst>
          </p:cNvPr>
          <p:cNvSpPr>
            <a:spLocks noGrp="1"/>
          </p:cNvSpPr>
          <p:nvPr>
            <p:ph type="ctrTitle" hasCustomPrompt="1"/>
          </p:nvPr>
        </p:nvSpPr>
        <p:spPr>
          <a:xfrm>
            <a:off x="609600" y="0"/>
            <a:ext cx="7905750" cy="703148"/>
          </a:xfrm>
        </p:spPr>
        <p:txBody>
          <a:bodyPr anchor="b">
            <a:normAutofit/>
          </a:bodyPr>
          <a:lstStyle>
            <a:lvl1pPr algn="l">
              <a:defRPr sz="2000" b="1" baseline="0">
                <a:solidFill>
                  <a:srgbClr val="354CA1"/>
                </a:solidFill>
                <a:latin typeface="Arial" panose="020B0604020202020204" pitchFamily="34" charset="0"/>
                <a:cs typeface="Arial" panose="020B0604020202020204" pitchFamily="34" charset="0"/>
              </a:defRPr>
            </a:lvl1pPr>
          </a:lstStyle>
          <a:p>
            <a:r>
              <a:rPr lang="en-US" dirty="0"/>
              <a:t>Title</a:t>
            </a:r>
            <a:br>
              <a:rPr lang="en-US" dirty="0"/>
            </a:br>
            <a:r>
              <a:rPr lang="en-US" dirty="0"/>
              <a:t> Subtitle</a:t>
            </a:r>
          </a:p>
        </p:txBody>
      </p:sp>
      <p:sp>
        <p:nvSpPr>
          <p:cNvPr id="8" name="Content Placeholder 2">
            <a:extLst>
              <a:ext uri="{FF2B5EF4-FFF2-40B4-BE49-F238E27FC236}">
                <a16:creationId xmlns:a16="http://schemas.microsoft.com/office/drawing/2014/main" id="{C3F99641-F995-470B-8336-E480240857D1}"/>
              </a:ext>
            </a:extLst>
          </p:cNvPr>
          <p:cNvSpPr>
            <a:spLocks noGrp="1"/>
          </p:cNvSpPr>
          <p:nvPr>
            <p:ph idx="13"/>
          </p:nvPr>
        </p:nvSpPr>
        <p:spPr>
          <a:xfrm>
            <a:off x="609600" y="1230284"/>
            <a:ext cx="3812771" cy="4941915"/>
          </a:xfrm>
        </p:spPr>
        <p:txBody>
          <a:bodyPr/>
          <a:lstStyle>
            <a:lvl1pPr marL="0" indent="0">
              <a:buNone/>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endParaRPr lang="en-US" dirty="0"/>
          </a:p>
        </p:txBody>
      </p:sp>
    </p:spTree>
    <p:extLst>
      <p:ext uri="{BB962C8B-B14F-4D97-AF65-F5344CB8AC3E}">
        <p14:creationId xmlns:p14="http://schemas.microsoft.com/office/powerpoint/2010/main" val="351199482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
        <p:nvSpPr>
          <p:cNvPr id="8" name="Title 1">
            <a:extLst>
              <a:ext uri="{FF2B5EF4-FFF2-40B4-BE49-F238E27FC236}">
                <a16:creationId xmlns:a16="http://schemas.microsoft.com/office/drawing/2014/main" id="{6784EA27-B136-40AE-96A6-0FF79754398E}"/>
              </a:ext>
            </a:extLst>
          </p:cNvPr>
          <p:cNvSpPr>
            <a:spLocks noGrp="1"/>
          </p:cNvSpPr>
          <p:nvPr>
            <p:ph type="ctrTitle" hasCustomPrompt="1"/>
          </p:nvPr>
        </p:nvSpPr>
        <p:spPr>
          <a:xfrm>
            <a:off x="609600" y="0"/>
            <a:ext cx="7905750" cy="703148"/>
          </a:xfrm>
        </p:spPr>
        <p:txBody>
          <a:bodyPr anchor="b">
            <a:normAutofit/>
          </a:bodyPr>
          <a:lstStyle>
            <a:lvl1pPr algn="l">
              <a:defRPr sz="2000" b="1" baseline="0">
                <a:solidFill>
                  <a:srgbClr val="354CA1"/>
                </a:solidFill>
                <a:latin typeface="Arial" panose="020B0604020202020204" pitchFamily="34" charset="0"/>
                <a:cs typeface="Arial" panose="020B0604020202020204" pitchFamily="34" charset="0"/>
              </a:defRPr>
            </a:lvl1pPr>
          </a:lstStyle>
          <a:p>
            <a:r>
              <a:rPr lang="en-US" dirty="0"/>
              <a:t>Title</a:t>
            </a:r>
            <a:br>
              <a:rPr lang="en-US" dirty="0"/>
            </a:br>
            <a:r>
              <a:rPr lang="en-US" dirty="0"/>
              <a:t> Subtitle</a:t>
            </a:r>
          </a:p>
        </p:txBody>
      </p:sp>
      <p:sp>
        <p:nvSpPr>
          <p:cNvPr id="9" name="Content Placeholder 2">
            <a:extLst>
              <a:ext uri="{FF2B5EF4-FFF2-40B4-BE49-F238E27FC236}">
                <a16:creationId xmlns:a16="http://schemas.microsoft.com/office/drawing/2014/main" id="{E2AB67A3-80FA-4734-AEE4-E454DD5FE824}"/>
              </a:ext>
            </a:extLst>
          </p:cNvPr>
          <p:cNvSpPr>
            <a:spLocks noGrp="1"/>
          </p:cNvSpPr>
          <p:nvPr>
            <p:ph idx="1"/>
          </p:nvPr>
        </p:nvSpPr>
        <p:spPr>
          <a:xfrm>
            <a:off x="609600" y="1230284"/>
            <a:ext cx="3812771" cy="4941915"/>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C8AFCB62-CA46-4339-8E3C-C02EBC1A36D2}"/>
              </a:ext>
            </a:extLst>
          </p:cNvPr>
          <p:cNvSpPr>
            <a:spLocks noGrp="1"/>
          </p:cNvSpPr>
          <p:nvPr>
            <p:ph idx="13"/>
          </p:nvPr>
        </p:nvSpPr>
        <p:spPr>
          <a:xfrm>
            <a:off x="4702223" y="1233056"/>
            <a:ext cx="3812771" cy="4941915"/>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t">
            <a:normAutofit/>
          </a:bodyPr>
          <a:lstStyle/>
          <a:p>
            <a:r>
              <a:rPr lang="en-US" dirty="0"/>
              <a:t>Title</a:t>
            </a:r>
            <a:br>
              <a:rPr lang="en-US" dirty="0"/>
            </a:br>
            <a:r>
              <a:rPr lang="en-US" dirty="0"/>
              <a:t> Subtitle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4" r:id="rId4"/>
    <p:sldLayoutId id="2147483666" r:id="rId5"/>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l" defTabSz="914400" rtl="0" eaLnBrk="1" latinLnBrk="0" hangingPunct="1">
        <a:lnSpc>
          <a:spcPct val="90000"/>
        </a:lnSpc>
        <a:spcBef>
          <a:spcPct val="0"/>
        </a:spcBef>
        <a:buNone/>
        <a:defRPr sz="1800" b="1" kern="1200">
          <a:solidFill>
            <a:schemeClr val="accent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accent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rgbClr val="354CA1"/>
          </a:solidFill>
          <a:latin typeface="Arial" panose="020B0604020202020204" pitchFamily="34" charset="0"/>
          <a:ea typeface="Arial"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rgbClr val="354CA1"/>
          </a:solidFill>
          <a:latin typeface="Arial" panose="020B0604020202020204" pitchFamily="34" charset="0"/>
          <a:ea typeface="Arial"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rgbClr val="354CA1"/>
          </a:solidFill>
          <a:latin typeface="Arial" panose="020B0604020202020204" pitchFamily="34" charset="0"/>
          <a:ea typeface="Arial"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000" kern="1200" dirty="0">
          <a:solidFill>
            <a:srgbClr val="354CA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2.xml"/><Relationship Id="rId4" Type="http://schemas.openxmlformats.org/officeDocument/2006/relationships/image" Target="../media/image22.tmp"/></Relationships>
</file>

<file path=ppt/slides/_rels/slide11.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 Id="rId5" Type="http://schemas.openxmlformats.org/officeDocument/2006/relationships/image" Target="../media/image26.tmp"/><Relationship Id="rId4" Type="http://schemas.openxmlformats.org/officeDocument/2006/relationships/image" Target="../media/image25.tmp"/></Relationships>
</file>

<file path=ppt/slides/_rels/slide12.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tmp"/></Relationships>
</file>

<file path=ppt/slides/_rels/slide14.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2.xml"/><Relationship Id="rId4" Type="http://schemas.openxmlformats.org/officeDocument/2006/relationships/image" Target="../media/image40.tm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mp"/><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tmp"/><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 Id="rId4" Type="http://schemas.openxmlformats.org/officeDocument/2006/relationships/image" Target="../media/image13.tmp"/></Relationships>
</file>

<file path=ppt/slides/_rels/slide6.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2.xml"/><Relationship Id="rId4" Type="http://schemas.openxmlformats.org/officeDocument/2006/relationships/image" Target="../media/image16.tmp"/></Relationships>
</file>

<file path=ppt/slides/_rels/slide7.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7.tmp"/><Relationship Id="rId4" Type="http://schemas.openxmlformats.org/officeDocument/2006/relationships/image" Target="../media/image12.tmp"/></Relationships>
</file>

<file path=ppt/slides/_rels/slide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CFF98A-5C3E-4F3E-8BC9-F0C7D304CC90}"/>
              </a:ext>
            </a:extLst>
          </p:cNvPr>
          <p:cNvSpPr>
            <a:spLocks noGrp="1"/>
          </p:cNvSpPr>
          <p:nvPr>
            <p:ph type="sldNum" sz="quarter" idx="12"/>
          </p:nvPr>
        </p:nvSpPr>
        <p:spPr/>
        <p:txBody>
          <a:bodyPr/>
          <a:lstStyle/>
          <a:p>
            <a:fld id="{38327683-8978-6B4B-9130-4A6A841F0549}" type="slidenum">
              <a:rPr lang="en-US" smtClean="0"/>
              <a:pPr/>
              <a:t>1</a:t>
            </a:fld>
            <a:endParaRPr lang="en-US"/>
          </a:p>
        </p:txBody>
      </p:sp>
      <p:sp>
        <p:nvSpPr>
          <p:cNvPr id="3" name="Title 2">
            <a:extLst>
              <a:ext uri="{FF2B5EF4-FFF2-40B4-BE49-F238E27FC236}">
                <a16:creationId xmlns:a16="http://schemas.microsoft.com/office/drawing/2014/main" id="{A9B2AD02-0783-4443-B675-1B7800624AA6}"/>
              </a:ext>
            </a:extLst>
          </p:cNvPr>
          <p:cNvSpPr>
            <a:spLocks noGrp="1"/>
          </p:cNvSpPr>
          <p:nvPr>
            <p:ph type="ctrTitle"/>
          </p:nvPr>
        </p:nvSpPr>
        <p:spPr/>
        <p:txBody>
          <a:bodyPr>
            <a:normAutofit/>
          </a:bodyPr>
          <a:lstStyle/>
          <a:p>
            <a:r>
              <a:rPr lang="en-US" sz="3100" dirty="0" err="1"/>
              <a:t>Walknet</a:t>
            </a:r>
            <a:r>
              <a:rPr lang="en-US" sz="3100" dirty="0"/>
              <a:t>: </a:t>
            </a:r>
            <a:r>
              <a:rPr lang="en-US" sz="2200" dirty="0"/>
              <a:t>Making cities accessible to everyone</a:t>
            </a:r>
          </a:p>
        </p:txBody>
      </p:sp>
      <p:sp>
        <p:nvSpPr>
          <p:cNvPr id="4" name="Subtitle 3">
            <a:extLst>
              <a:ext uri="{FF2B5EF4-FFF2-40B4-BE49-F238E27FC236}">
                <a16:creationId xmlns:a16="http://schemas.microsoft.com/office/drawing/2014/main" id="{86DF37DC-E162-437D-9764-9F91EE5737FE}"/>
              </a:ext>
            </a:extLst>
          </p:cNvPr>
          <p:cNvSpPr>
            <a:spLocks noGrp="1"/>
          </p:cNvSpPr>
          <p:nvPr>
            <p:ph type="subTitle" idx="1"/>
          </p:nvPr>
        </p:nvSpPr>
        <p:spPr/>
        <p:txBody>
          <a:bodyPr/>
          <a:lstStyle/>
          <a:p>
            <a:r>
              <a:rPr lang="en-US" dirty="0"/>
              <a:t>Andrew Abbott, Alex Deshowitz, Dennis Murray</a:t>
            </a:r>
          </a:p>
          <a:p>
            <a:r>
              <a:rPr lang="en-US" dirty="0"/>
              <a:t>November 10, 2017</a:t>
            </a:r>
          </a:p>
        </p:txBody>
      </p:sp>
    </p:spTree>
    <p:extLst>
      <p:ext uri="{BB962C8B-B14F-4D97-AF65-F5344CB8AC3E}">
        <p14:creationId xmlns:p14="http://schemas.microsoft.com/office/powerpoint/2010/main" val="296851157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10</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partnering with Project Sidewalk</a:t>
            </a:r>
            <a:br>
              <a:rPr lang="en-US" dirty="0">
                <a:solidFill>
                  <a:schemeClr val="accent3"/>
                </a:solidFill>
              </a:rPr>
            </a:br>
            <a:r>
              <a:rPr lang="en-US" sz="1800" b="0" dirty="0">
                <a:solidFill>
                  <a:schemeClr val="accent3"/>
                </a:solidFill>
              </a:rPr>
              <a:t>Project sidewalk uses crowd sourced hazard identification from the public to collect data on D.C. area sidewalks</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To date has used crowd-sourcing to map over </a:t>
            </a:r>
            <a:r>
              <a:rPr lang="en-US" sz="1400" b="1" dirty="0">
                <a:solidFill>
                  <a:schemeClr val="tx1"/>
                </a:solidFill>
              </a:rPr>
              <a:t>87% of D.C</a:t>
            </a:r>
            <a:r>
              <a:rPr lang="en-US" sz="1400" dirty="0">
                <a:solidFill>
                  <a:schemeClr val="tx1"/>
                </a:solidFill>
              </a:rPr>
              <a:t>.</a:t>
            </a:r>
          </a:p>
          <a:p>
            <a:r>
              <a:rPr lang="en-US" sz="1400" b="1" dirty="0">
                <a:solidFill>
                  <a:schemeClr val="tx1"/>
                </a:solidFill>
              </a:rPr>
              <a:t>940 Miles </a:t>
            </a:r>
            <a:r>
              <a:rPr lang="en-US" sz="1400" dirty="0">
                <a:solidFill>
                  <a:schemeClr val="tx1"/>
                </a:solidFill>
              </a:rPr>
              <a:t>mapped</a:t>
            </a:r>
          </a:p>
          <a:p>
            <a:r>
              <a:rPr lang="en-US" sz="1400" b="1" dirty="0">
                <a:solidFill>
                  <a:schemeClr val="tx1"/>
                </a:solidFill>
              </a:rPr>
              <a:t>132,134 labels </a:t>
            </a:r>
            <a:r>
              <a:rPr lang="en-US" sz="1400" dirty="0">
                <a:solidFill>
                  <a:schemeClr val="tx1"/>
                </a:solidFill>
              </a:rPr>
              <a:t>created</a:t>
            </a:r>
          </a:p>
          <a:p>
            <a:r>
              <a:rPr lang="en-US" sz="1400" dirty="0">
                <a:solidFill>
                  <a:schemeClr val="tx1"/>
                </a:solidFill>
              </a:rPr>
              <a:t>Users are presented with </a:t>
            </a:r>
            <a:r>
              <a:rPr lang="en-US" sz="1400" b="1" dirty="0">
                <a:solidFill>
                  <a:schemeClr val="tx1"/>
                </a:solidFill>
              </a:rPr>
              <a:t>Google </a:t>
            </a:r>
            <a:r>
              <a:rPr lang="en-US" sz="1400" b="1" dirty="0" err="1">
                <a:solidFill>
                  <a:schemeClr val="tx1"/>
                </a:solidFill>
              </a:rPr>
              <a:t>StreetView</a:t>
            </a:r>
            <a:r>
              <a:rPr lang="en-US" sz="1400" dirty="0">
                <a:solidFill>
                  <a:schemeClr val="tx1"/>
                </a:solidFill>
              </a:rPr>
              <a:t> images and are asked to label any hazards</a:t>
            </a:r>
          </a:p>
          <a:p>
            <a:r>
              <a:rPr lang="en-US" sz="1400" dirty="0">
                <a:solidFill>
                  <a:schemeClr val="tx1"/>
                </a:solidFill>
              </a:rPr>
              <a:t>The University of Maryland team shared over 40 </a:t>
            </a:r>
            <a:r>
              <a:rPr lang="en-US" sz="1400" dirty="0" err="1">
                <a:solidFill>
                  <a:schemeClr val="tx1"/>
                </a:solidFill>
              </a:rPr>
              <a:t>gb</a:t>
            </a:r>
            <a:r>
              <a:rPr lang="en-US" sz="1400" dirty="0">
                <a:solidFill>
                  <a:schemeClr val="tx1"/>
                </a:solidFill>
              </a:rPr>
              <a:t> of image files with the </a:t>
            </a:r>
            <a:r>
              <a:rPr lang="en-US" sz="1400" dirty="0" err="1">
                <a:solidFill>
                  <a:schemeClr val="tx1"/>
                </a:solidFill>
              </a:rPr>
              <a:t>Walknet</a:t>
            </a:r>
            <a:r>
              <a:rPr lang="en-US" sz="1400" dirty="0">
                <a:solidFill>
                  <a:schemeClr val="tx1"/>
                </a:solidFill>
              </a:rPr>
              <a:t> team</a:t>
            </a:r>
          </a:p>
          <a:p>
            <a:r>
              <a:rPr lang="en-US" sz="1400" dirty="0">
                <a:solidFill>
                  <a:schemeClr val="tx1"/>
                </a:solidFill>
              </a:rPr>
              <a:t>Our data contained bounding box information for </a:t>
            </a:r>
            <a:r>
              <a:rPr lang="en-US" sz="1400" b="1" dirty="0">
                <a:solidFill>
                  <a:schemeClr val="tx1"/>
                </a:solidFill>
              </a:rPr>
              <a:t>curb cuts</a:t>
            </a:r>
          </a:p>
        </p:txBody>
      </p:sp>
      <p:pic>
        <p:nvPicPr>
          <p:cNvPr id="10" name="Picture 9" descr="Screen Clipping">
            <a:extLst>
              <a:ext uri="{FF2B5EF4-FFF2-40B4-BE49-F238E27FC236}">
                <a16:creationId xmlns:a16="http://schemas.microsoft.com/office/drawing/2014/main" id="{E2A3E531-59E0-4688-A332-2EF6CDF6C45F}"/>
              </a:ext>
            </a:extLst>
          </p:cNvPr>
          <p:cNvPicPr>
            <a:picLocks noChangeAspect="1"/>
          </p:cNvPicPr>
          <p:nvPr/>
        </p:nvPicPr>
        <p:blipFill>
          <a:blip r:embed="rId2"/>
          <a:stretch>
            <a:fillRect/>
          </a:stretch>
        </p:blipFill>
        <p:spPr>
          <a:xfrm>
            <a:off x="1144502" y="1604168"/>
            <a:ext cx="3444276" cy="3926274"/>
          </a:xfrm>
          <a:prstGeom prst="rect">
            <a:avLst/>
          </a:prstGeom>
        </p:spPr>
      </p:pic>
      <p:pic>
        <p:nvPicPr>
          <p:cNvPr id="16" name="Picture 15" descr="Screen Clipping">
            <a:extLst>
              <a:ext uri="{FF2B5EF4-FFF2-40B4-BE49-F238E27FC236}">
                <a16:creationId xmlns:a16="http://schemas.microsoft.com/office/drawing/2014/main" id="{A0B61365-2251-48FD-8E8A-80E30B115641}"/>
              </a:ext>
            </a:extLst>
          </p:cNvPr>
          <p:cNvPicPr>
            <a:picLocks noChangeAspect="1"/>
          </p:cNvPicPr>
          <p:nvPr/>
        </p:nvPicPr>
        <p:blipFill>
          <a:blip r:embed="rId3"/>
          <a:stretch>
            <a:fillRect/>
          </a:stretch>
        </p:blipFill>
        <p:spPr>
          <a:xfrm>
            <a:off x="1144502" y="5603510"/>
            <a:ext cx="2627014" cy="501577"/>
          </a:xfrm>
          <a:prstGeom prst="rect">
            <a:avLst/>
          </a:prstGeom>
        </p:spPr>
      </p:pic>
      <p:pic>
        <p:nvPicPr>
          <p:cNvPr id="18" name="Picture 17" descr="Screen Clipping">
            <a:extLst>
              <a:ext uri="{FF2B5EF4-FFF2-40B4-BE49-F238E27FC236}">
                <a16:creationId xmlns:a16="http://schemas.microsoft.com/office/drawing/2014/main" id="{09E2C265-F719-4357-8D42-E6891B2E8D62}"/>
              </a:ext>
            </a:extLst>
          </p:cNvPr>
          <p:cNvPicPr>
            <a:picLocks noChangeAspect="1"/>
          </p:cNvPicPr>
          <p:nvPr/>
        </p:nvPicPr>
        <p:blipFill>
          <a:blip r:embed="rId4"/>
          <a:stretch>
            <a:fillRect/>
          </a:stretch>
        </p:blipFill>
        <p:spPr>
          <a:xfrm>
            <a:off x="1063281" y="1179930"/>
            <a:ext cx="1184969" cy="378333"/>
          </a:xfrm>
          <a:prstGeom prst="rect">
            <a:avLst/>
          </a:prstGeom>
        </p:spPr>
      </p:pic>
    </p:spTree>
    <p:extLst>
      <p:ext uri="{BB962C8B-B14F-4D97-AF65-F5344CB8AC3E}">
        <p14:creationId xmlns:p14="http://schemas.microsoft.com/office/powerpoint/2010/main" val="263744242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11</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Why use D.C. data?</a:t>
            </a:r>
            <a:br>
              <a:rPr lang="en-US" dirty="0">
                <a:solidFill>
                  <a:schemeClr val="accent3"/>
                </a:solidFill>
              </a:rPr>
            </a:br>
            <a:r>
              <a:rPr lang="en-US" sz="1800" b="0" dirty="0">
                <a:solidFill>
                  <a:schemeClr val="accent3"/>
                </a:solidFill>
              </a:rPr>
              <a:t>The project sidewalk data provided a perfect resource, because it contained data that had been pre-labeled for training and prevented the team from hand labeling images</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In general, sidewalks, curb cuts, and obstacles are similar regardless of geolocation</a:t>
            </a:r>
          </a:p>
          <a:p>
            <a:r>
              <a:rPr lang="en-US" sz="1400" dirty="0">
                <a:solidFill>
                  <a:schemeClr val="tx1"/>
                </a:solidFill>
              </a:rPr>
              <a:t>Allowed for quick training of models</a:t>
            </a:r>
          </a:p>
          <a:p>
            <a:r>
              <a:rPr lang="en-US" sz="1400" dirty="0">
                <a:solidFill>
                  <a:schemeClr val="tx1"/>
                </a:solidFill>
              </a:rPr>
              <a:t>Did not require a great deal of ancillary research and labeling by-hand</a:t>
            </a:r>
          </a:p>
        </p:txBody>
      </p:sp>
      <p:pic>
        <p:nvPicPr>
          <p:cNvPr id="5" name="Picture 4" descr="Screen Clipping">
            <a:extLst>
              <a:ext uri="{FF2B5EF4-FFF2-40B4-BE49-F238E27FC236}">
                <a16:creationId xmlns:a16="http://schemas.microsoft.com/office/drawing/2014/main" id="{27979BA3-1EFD-46BE-83FA-87E4F176F8B2}"/>
              </a:ext>
            </a:extLst>
          </p:cNvPr>
          <p:cNvPicPr>
            <a:picLocks noChangeAspect="1"/>
          </p:cNvPicPr>
          <p:nvPr/>
        </p:nvPicPr>
        <p:blipFill>
          <a:blip r:embed="rId2"/>
          <a:stretch>
            <a:fillRect/>
          </a:stretch>
        </p:blipFill>
        <p:spPr>
          <a:xfrm>
            <a:off x="724678" y="2420987"/>
            <a:ext cx="1892687" cy="1282143"/>
          </a:xfrm>
          <a:prstGeom prst="rect">
            <a:avLst/>
          </a:prstGeom>
          <a:ln>
            <a:noFill/>
          </a:ln>
          <a:effectLst>
            <a:outerShdw blurRad="292100" dist="139700" dir="2700000" algn="tl" rotWithShape="0">
              <a:srgbClr val="333333">
                <a:alpha val="65000"/>
              </a:srgbClr>
            </a:outerShdw>
          </a:effectLst>
        </p:spPr>
      </p:pic>
      <p:pic>
        <p:nvPicPr>
          <p:cNvPr id="8" name="Picture 7" descr="Screen Clipping">
            <a:extLst>
              <a:ext uri="{FF2B5EF4-FFF2-40B4-BE49-F238E27FC236}">
                <a16:creationId xmlns:a16="http://schemas.microsoft.com/office/drawing/2014/main" id="{E71CE6EE-211C-459E-9688-206A0A767997}"/>
              </a:ext>
            </a:extLst>
          </p:cNvPr>
          <p:cNvPicPr>
            <a:picLocks noChangeAspect="1"/>
          </p:cNvPicPr>
          <p:nvPr/>
        </p:nvPicPr>
        <p:blipFill>
          <a:blip r:embed="rId3"/>
          <a:stretch>
            <a:fillRect/>
          </a:stretch>
        </p:blipFill>
        <p:spPr>
          <a:xfrm>
            <a:off x="1671021" y="3409166"/>
            <a:ext cx="1963223" cy="1583964"/>
          </a:xfrm>
          <a:prstGeom prst="rect">
            <a:avLst/>
          </a:prstGeom>
          <a:ln>
            <a:noFill/>
          </a:ln>
          <a:effectLst>
            <a:outerShdw blurRad="292100" dist="139700" dir="2700000" algn="tl" rotWithShape="0">
              <a:srgbClr val="333333">
                <a:alpha val="65000"/>
              </a:srgbClr>
            </a:outerShdw>
          </a:effectLst>
        </p:spPr>
      </p:pic>
      <p:pic>
        <p:nvPicPr>
          <p:cNvPr id="11" name="Picture 10" descr="Screen Clipping">
            <a:extLst>
              <a:ext uri="{FF2B5EF4-FFF2-40B4-BE49-F238E27FC236}">
                <a16:creationId xmlns:a16="http://schemas.microsoft.com/office/drawing/2014/main" id="{AD853F5D-C3EB-4A99-8FC3-2928AD021D40}"/>
              </a:ext>
            </a:extLst>
          </p:cNvPr>
          <p:cNvPicPr>
            <a:picLocks noChangeAspect="1"/>
          </p:cNvPicPr>
          <p:nvPr/>
        </p:nvPicPr>
        <p:blipFill>
          <a:blip r:embed="rId4"/>
          <a:stretch>
            <a:fillRect/>
          </a:stretch>
        </p:blipFill>
        <p:spPr>
          <a:xfrm>
            <a:off x="724678" y="4500893"/>
            <a:ext cx="1566142" cy="1393723"/>
          </a:xfrm>
          <a:prstGeom prst="rect">
            <a:avLst/>
          </a:prstGeom>
          <a:ln>
            <a:noFill/>
          </a:ln>
          <a:effectLst>
            <a:outerShdw blurRad="292100" dist="139700" dir="2700000" algn="tl" rotWithShape="0">
              <a:srgbClr val="333333">
                <a:alpha val="65000"/>
              </a:srgbClr>
            </a:outerShdw>
          </a:effectLst>
        </p:spPr>
      </p:pic>
      <p:pic>
        <p:nvPicPr>
          <p:cNvPr id="13" name="Picture 12" descr="Screen Clipping">
            <a:extLst>
              <a:ext uri="{FF2B5EF4-FFF2-40B4-BE49-F238E27FC236}">
                <a16:creationId xmlns:a16="http://schemas.microsoft.com/office/drawing/2014/main" id="{299B96E7-EE68-49B3-A4E8-0251260AF361}"/>
              </a:ext>
            </a:extLst>
          </p:cNvPr>
          <p:cNvPicPr>
            <a:picLocks noChangeAspect="1"/>
          </p:cNvPicPr>
          <p:nvPr/>
        </p:nvPicPr>
        <p:blipFill>
          <a:blip r:embed="rId5"/>
          <a:stretch>
            <a:fillRect/>
          </a:stretch>
        </p:blipFill>
        <p:spPr>
          <a:xfrm>
            <a:off x="3703702" y="4713565"/>
            <a:ext cx="1172380" cy="1281802"/>
          </a:xfrm>
          <a:prstGeom prst="rect">
            <a:avLst/>
          </a:prstGeom>
          <a:ln>
            <a:noFill/>
          </a:ln>
          <a:effectLst>
            <a:outerShdw blurRad="292100" dist="139700" dir="2700000" algn="tl" rotWithShape="0">
              <a:srgbClr val="333333">
                <a:alpha val="65000"/>
              </a:srgbClr>
            </a:outerShdw>
          </a:effectLst>
        </p:spPr>
      </p:pic>
      <p:sp>
        <p:nvSpPr>
          <p:cNvPr id="17" name="Text Box 94">
            <a:extLst>
              <a:ext uri="{FF2B5EF4-FFF2-40B4-BE49-F238E27FC236}">
                <a16:creationId xmlns:a16="http://schemas.microsoft.com/office/drawing/2014/main" id="{C44C10F6-0597-47FF-BA98-731D95C398A5}"/>
              </a:ext>
            </a:extLst>
          </p:cNvPr>
          <p:cNvSpPr txBox="1">
            <a:spLocks noChangeArrowheads="1"/>
          </p:cNvSpPr>
          <p:nvPr/>
        </p:nvSpPr>
        <p:spPr bwMode="gray">
          <a:xfrm>
            <a:off x="964734" y="1541508"/>
            <a:ext cx="3797699"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Sidewalks tend to have the same features regardless of geolocation</a:t>
            </a:r>
          </a:p>
        </p:txBody>
      </p:sp>
    </p:spTree>
    <p:extLst>
      <p:ext uri="{BB962C8B-B14F-4D97-AF65-F5344CB8AC3E}">
        <p14:creationId xmlns:p14="http://schemas.microsoft.com/office/powerpoint/2010/main" val="59737535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12</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curb cuts (1 of 2)</a:t>
            </a:r>
            <a:br>
              <a:rPr lang="en-US" dirty="0">
                <a:solidFill>
                  <a:schemeClr val="accent3"/>
                </a:solidFill>
              </a:rPr>
            </a:br>
            <a:r>
              <a:rPr lang="en-US" sz="1800" b="0" dirty="0">
                <a:solidFill>
                  <a:schemeClr val="accent3"/>
                </a:solidFill>
              </a:rPr>
              <a:t>The data provided by the UMD team contained huge image files and a series of coordinates for each feature identification; we had to cut those curbs from the images</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Using bounding box coordinates, the curbs were cut from the larger images</a:t>
            </a:r>
          </a:p>
          <a:p>
            <a:r>
              <a:rPr lang="en-US" sz="1400" dirty="0">
                <a:solidFill>
                  <a:schemeClr val="tx1"/>
                </a:solidFill>
              </a:rPr>
              <a:t>This reduced the size of the images</a:t>
            </a:r>
          </a:p>
          <a:p>
            <a:r>
              <a:rPr lang="en-US" sz="1400" dirty="0">
                <a:solidFill>
                  <a:schemeClr val="tx1"/>
                </a:solidFill>
              </a:rPr>
              <a:t>Bounding boxes allow for the unique features to be fed into algorithm</a:t>
            </a:r>
          </a:p>
        </p:txBody>
      </p:sp>
      <p:pic>
        <p:nvPicPr>
          <p:cNvPr id="10" name="Picture 9" descr="Screen Clipping">
            <a:extLst>
              <a:ext uri="{FF2B5EF4-FFF2-40B4-BE49-F238E27FC236}">
                <a16:creationId xmlns:a16="http://schemas.microsoft.com/office/drawing/2014/main" id="{07F29F4B-07C6-4401-BA6C-D79C1925F66A}"/>
              </a:ext>
            </a:extLst>
          </p:cNvPr>
          <p:cNvPicPr>
            <a:picLocks noChangeAspect="1"/>
          </p:cNvPicPr>
          <p:nvPr/>
        </p:nvPicPr>
        <p:blipFill>
          <a:blip r:embed="rId2"/>
          <a:stretch>
            <a:fillRect/>
          </a:stretch>
        </p:blipFill>
        <p:spPr>
          <a:xfrm>
            <a:off x="799752" y="1801917"/>
            <a:ext cx="2658080" cy="1780182"/>
          </a:xfrm>
          <a:prstGeom prst="rect">
            <a:avLst/>
          </a:prstGeom>
        </p:spPr>
      </p:pic>
      <p:pic>
        <p:nvPicPr>
          <p:cNvPr id="14" name="Picture 13" descr="Screen Clipping">
            <a:extLst>
              <a:ext uri="{FF2B5EF4-FFF2-40B4-BE49-F238E27FC236}">
                <a16:creationId xmlns:a16="http://schemas.microsoft.com/office/drawing/2014/main" id="{05BEDA1E-9749-4387-8279-BF88E4E2A740}"/>
              </a:ext>
            </a:extLst>
          </p:cNvPr>
          <p:cNvPicPr>
            <a:picLocks noChangeAspect="1"/>
          </p:cNvPicPr>
          <p:nvPr/>
        </p:nvPicPr>
        <p:blipFill>
          <a:blip r:embed="rId3"/>
          <a:stretch>
            <a:fillRect/>
          </a:stretch>
        </p:blipFill>
        <p:spPr>
          <a:xfrm>
            <a:off x="2438569" y="3717091"/>
            <a:ext cx="2376711" cy="2336428"/>
          </a:xfrm>
          <a:prstGeom prst="rect">
            <a:avLst/>
          </a:prstGeom>
        </p:spPr>
      </p:pic>
      <p:sp>
        <p:nvSpPr>
          <p:cNvPr id="15" name="Rectangle 14">
            <a:extLst>
              <a:ext uri="{FF2B5EF4-FFF2-40B4-BE49-F238E27FC236}">
                <a16:creationId xmlns:a16="http://schemas.microsoft.com/office/drawing/2014/main" id="{D85C4753-88E5-4AE0-8D3C-0DBFCD02B169}"/>
              </a:ext>
            </a:extLst>
          </p:cNvPr>
          <p:cNvSpPr/>
          <p:nvPr/>
        </p:nvSpPr>
        <p:spPr>
          <a:xfrm>
            <a:off x="1510018" y="2097248"/>
            <a:ext cx="1761688" cy="1174458"/>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9903B6B-E71D-410F-9187-782281A6B60F}"/>
              </a:ext>
            </a:extLst>
          </p:cNvPr>
          <p:cNvSpPr/>
          <p:nvPr/>
        </p:nvSpPr>
        <p:spPr>
          <a:xfrm>
            <a:off x="2775620" y="4885305"/>
            <a:ext cx="1930604" cy="1174458"/>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Box 94">
            <a:extLst>
              <a:ext uri="{FF2B5EF4-FFF2-40B4-BE49-F238E27FC236}">
                <a16:creationId xmlns:a16="http://schemas.microsoft.com/office/drawing/2014/main" id="{891C2F68-D749-4E35-A233-5536DB268BFC}"/>
              </a:ext>
            </a:extLst>
          </p:cNvPr>
          <p:cNvSpPr txBox="1">
            <a:spLocks noChangeArrowheads="1"/>
          </p:cNvSpPr>
          <p:nvPr/>
        </p:nvSpPr>
        <p:spPr bwMode="gray">
          <a:xfrm>
            <a:off x="3740922" y="1767253"/>
            <a:ext cx="1490727"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Bounding boxes isolate features</a:t>
            </a:r>
          </a:p>
        </p:txBody>
      </p:sp>
      <p:sp>
        <p:nvSpPr>
          <p:cNvPr id="20" name="Line 5">
            <a:extLst>
              <a:ext uri="{FF2B5EF4-FFF2-40B4-BE49-F238E27FC236}">
                <a16:creationId xmlns:a16="http://schemas.microsoft.com/office/drawing/2014/main" id="{EB74840D-7134-4BC2-8520-E4DED9773D74}"/>
              </a:ext>
            </a:extLst>
          </p:cNvPr>
          <p:cNvSpPr>
            <a:spLocks noChangeShapeType="1"/>
          </p:cNvSpPr>
          <p:nvPr/>
        </p:nvSpPr>
        <p:spPr bwMode="gray">
          <a:xfrm flipH="1">
            <a:off x="3572485" y="2299201"/>
            <a:ext cx="773012" cy="240109"/>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21" name="Line 5">
            <a:extLst>
              <a:ext uri="{FF2B5EF4-FFF2-40B4-BE49-F238E27FC236}">
                <a16:creationId xmlns:a16="http://schemas.microsoft.com/office/drawing/2014/main" id="{DE073F6C-6799-46CE-9790-1552E2EF2BE4}"/>
              </a:ext>
            </a:extLst>
          </p:cNvPr>
          <p:cNvSpPr>
            <a:spLocks noChangeShapeType="1"/>
          </p:cNvSpPr>
          <p:nvPr/>
        </p:nvSpPr>
        <p:spPr bwMode="gray">
          <a:xfrm flipH="1">
            <a:off x="4345497" y="2299201"/>
            <a:ext cx="0" cy="1140285"/>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991681257"/>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13</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curb cuts (2 of 2)</a:t>
            </a:r>
            <a:br>
              <a:rPr lang="en-US" dirty="0">
                <a:solidFill>
                  <a:schemeClr val="accent3"/>
                </a:solidFill>
              </a:rPr>
            </a:br>
            <a:r>
              <a:rPr lang="en-US" sz="1800" b="0" dirty="0">
                <a:solidFill>
                  <a:schemeClr val="accent3"/>
                </a:solidFill>
              </a:rPr>
              <a:t>Once the curb cuts were isolated, these images had to be resized to 100 x 100 x 3 so that the features would still be recognizable and ingestible to the model</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Resizing was necessary to lower the overall size of the data being used by the algorithm</a:t>
            </a:r>
          </a:p>
          <a:p>
            <a:r>
              <a:rPr lang="en-US" sz="1400" dirty="0">
                <a:solidFill>
                  <a:schemeClr val="tx1"/>
                </a:solidFill>
              </a:rPr>
              <a:t>Additionally, all images now had the same number of features</a:t>
            </a:r>
          </a:p>
          <a:p>
            <a:r>
              <a:rPr lang="en-US" sz="1400" dirty="0">
                <a:solidFill>
                  <a:schemeClr val="tx1"/>
                </a:solidFill>
              </a:rPr>
              <a:t>100  X 100 X 3 = 30,000 pixels</a:t>
            </a:r>
          </a:p>
          <a:p>
            <a:r>
              <a:rPr lang="en-US" sz="1400" dirty="0">
                <a:solidFill>
                  <a:schemeClr val="tx1"/>
                </a:solidFill>
              </a:rPr>
              <a:t>Normalized to 255</a:t>
            </a:r>
          </a:p>
          <a:p>
            <a:endParaRPr lang="en-US" sz="1400" dirty="0">
              <a:solidFill>
                <a:schemeClr val="tx1"/>
              </a:solidFill>
            </a:endParaRPr>
          </a:p>
        </p:txBody>
      </p:sp>
      <p:pic>
        <p:nvPicPr>
          <p:cNvPr id="10" name="Picture 9" descr="Screen Clipping">
            <a:extLst>
              <a:ext uri="{FF2B5EF4-FFF2-40B4-BE49-F238E27FC236}">
                <a16:creationId xmlns:a16="http://schemas.microsoft.com/office/drawing/2014/main" id="{07F29F4B-07C6-4401-BA6C-D79C1925F66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3000" contrast="-30000"/>
                    </a14:imgEffect>
                  </a14:imgLayer>
                </a14:imgProps>
              </a:ext>
            </a:extLst>
          </a:blip>
          <a:srcRect l="33934" t="-34177" r="-66066" b="-109179"/>
          <a:stretch/>
        </p:blipFill>
        <p:spPr>
          <a:xfrm>
            <a:off x="2177953" y="4822727"/>
            <a:ext cx="2270618" cy="1780182"/>
          </a:xfrm>
          <a:prstGeom prst="rect">
            <a:avLst/>
          </a:prstGeom>
        </p:spPr>
      </p:pic>
      <p:pic>
        <p:nvPicPr>
          <p:cNvPr id="16" name="Picture 15" descr="Screen Clipping">
            <a:extLst>
              <a:ext uri="{FF2B5EF4-FFF2-40B4-BE49-F238E27FC236}">
                <a16:creationId xmlns:a16="http://schemas.microsoft.com/office/drawing/2014/main" id="{6B83F187-6A37-4BC6-842E-D0558B5B77EA}"/>
              </a:ext>
            </a:extLst>
          </p:cNvPr>
          <p:cNvPicPr/>
          <p:nvPr/>
        </p:nvPicPr>
        <p:blipFill>
          <a:blip r:embed="rId4">
            <a:extLst>
              <a:ext uri="{28A0092B-C50C-407E-A947-70E740481C1C}">
                <a14:useLocalDpi xmlns:a14="http://schemas.microsoft.com/office/drawing/2010/main" val="0"/>
              </a:ext>
            </a:extLst>
          </a:blip>
          <a:stretch>
            <a:fillRect/>
          </a:stretch>
        </p:blipFill>
        <p:spPr>
          <a:xfrm>
            <a:off x="1248304" y="1604168"/>
            <a:ext cx="2905125" cy="2571115"/>
          </a:xfrm>
          <a:prstGeom prst="rect">
            <a:avLst/>
          </a:prstGeom>
        </p:spPr>
      </p:pic>
      <p:sp>
        <p:nvSpPr>
          <p:cNvPr id="17" name="Arrow: Down 16">
            <a:extLst>
              <a:ext uri="{FF2B5EF4-FFF2-40B4-BE49-F238E27FC236}">
                <a16:creationId xmlns:a16="http://schemas.microsoft.com/office/drawing/2014/main" id="{0F436AC7-B73C-4092-B43B-4F8FC9AE0CA1}"/>
              </a:ext>
            </a:extLst>
          </p:cNvPr>
          <p:cNvSpPr/>
          <p:nvPr/>
        </p:nvSpPr>
        <p:spPr>
          <a:xfrm>
            <a:off x="2558253" y="4333877"/>
            <a:ext cx="285226" cy="6291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Box 94">
            <a:extLst>
              <a:ext uri="{FF2B5EF4-FFF2-40B4-BE49-F238E27FC236}">
                <a16:creationId xmlns:a16="http://schemas.microsoft.com/office/drawing/2014/main" id="{4DBF30FB-0E74-4DE7-8D83-11C15F451511}"/>
              </a:ext>
            </a:extLst>
          </p:cNvPr>
          <p:cNvSpPr txBox="1">
            <a:spLocks noChangeArrowheads="1"/>
          </p:cNvSpPr>
          <p:nvPr/>
        </p:nvSpPr>
        <p:spPr bwMode="gray">
          <a:xfrm>
            <a:off x="3473835" y="5310097"/>
            <a:ext cx="3663565" cy="21544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 100 * 100 * R * G * B = 30,000 features/image</a:t>
            </a:r>
          </a:p>
        </p:txBody>
      </p:sp>
    </p:spTree>
    <p:extLst>
      <p:ext uri="{BB962C8B-B14F-4D97-AF65-F5344CB8AC3E}">
        <p14:creationId xmlns:p14="http://schemas.microsoft.com/office/powerpoint/2010/main" val="3348729655"/>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14</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The naïve model</a:t>
            </a:r>
            <a:br>
              <a:rPr lang="en-US" dirty="0">
                <a:solidFill>
                  <a:schemeClr val="accent3"/>
                </a:solidFill>
              </a:rPr>
            </a:br>
            <a:r>
              <a:rPr lang="en-US" sz="1800" b="0" dirty="0">
                <a:solidFill>
                  <a:schemeClr val="accent3"/>
                </a:solidFill>
              </a:rPr>
              <a:t>To get a naïve baseline estimate of the model accuracy at identifying curb cuts, logistic regressions and support vector machines were created </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Both the logistic regression and the SVM output the same results</a:t>
            </a:r>
          </a:p>
          <a:p>
            <a:r>
              <a:rPr lang="en-US" sz="1400" dirty="0">
                <a:solidFill>
                  <a:schemeClr val="tx1"/>
                </a:solidFill>
              </a:rPr>
              <a:t>These models didn’t really learn the data</a:t>
            </a:r>
          </a:p>
          <a:p>
            <a:r>
              <a:rPr lang="en-US" sz="1400" dirty="0">
                <a:solidFill>
                  <a:schemeClr val="tx1"/>
                </a:solidFill>
              </a:rPr>
              <a:t>Something more robust was needed</a:t>
            </a:r>
          </a:p>
        </p:txBody>
      </p:sp>
      <p:pic>
        <p:nvPicPr>
          <p:cNvPr id="5" name="Picture 4" descr="Screen Clipping">
            <a:extLst>
              <a:ext uri="{FF2B5EF4-FFF2-40B4-BE49-F238E27FC236}">
                <a16:creationId xmlns:a16="http://schemas.microsoft.com/office/drawing/2014/main" id="{619C6840-30F7-4682-BB9E-DB03863C5A86}"/>
              </a:ext>
            </a:extLst>
          </p:cNvPr>
          <p:cNvPicPr>
            <a:picLocks noChangeAspect="1"/>
          </p:cNvPicPr>
          <p:nvPr/>
        </p:nvPicPr>
        <p:blipFill>
          <a:blip r:embed="rId2"/>
          <a:stretch>
            <a:fillRect/>
          </a:stretch>
        </p:blipFill>
        <p:spPr>
          <a:xfrm>
            <a:off x="744946" y="1663631"/>
            <a:ext cx="4408567" cy="757836"/>
          </a:xfrm>
          <a:prstGeom prst="rect">
            <a:avLst/>
          </a:prstGeom>
        </p:spPr>
      </p:pic>
      <p:pic>
        <p:nvPicPr>
          <p:cNvPr id="8" name="Picture 7" descr="Screen Clipping">
            <a:extLst>
              <a:ext uri="{FF2B5EF4-FFF2-40B4-BE49-F238E27FC236}">
                <a16:creationId xmlns:a16="http://schemas.microsoft.com/office/drawing/2014/main" id="{1B40AD76-B66D-4E16-8FE1-241375075A46}"/>
              </a:ext>
            </a:extLst>
          </p:cNvPr>
          <p:cNvPicPr>
            <a:picLocks noChangeAspect="1"/>
          </p:cNvPicPr>
          <p:nvPr/>
        </p:nvPicPr>
        <p:blipFill>
          <a:blip r:embed="rId3"/>
          <a:stretch>
            <a:fillRect/>
          </a:stretch>
        </p:blipFill>
        <p:spPr>
          <a:xfrm>
            <a:off x="721873" y="2715072"/>
            <a:ext cx="4431640" cy="926346"/>
          </a:xfrm>
          <a:prstGeom prst="rect">
            <a:avLst/>
          </a:prstGeom>
        </p:spPr>
      </p:pic>
    </p:spTree>
    <p:extLst>
      <p:ext uri="{BB962C8B-B14F-4D97-AF65-F5344CB8AC3E}">
        <p14:creationId xmlns:p14="http://schemas.microsoft.com/office/powerpoint/2010/main" val="3884251685"/>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id="{B5F2A546-02E8-4F13-8EB1-6E1E7F659293}"/>
              </a:ext>
            </a:extLst>
          </p:cNvPr>
          <p:cNvCxnSpPr>
            <a:cxnSpLocks/>
          </p:cNvCxnSpPr>
          <p:nvPr/>
        </p:nvCxnSpPr>
        <p:spPr>
          <a:xfrm flipH="1" flipV="1">
            <a:off x="7120866" y="2945391"/>
            <a:ext cx="280338" cy="6198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D2C1A48-5C90-42EB-90DC-566081635B27}"/>
              </a:ext>
            </a:extLst>
          </p:cNvPr>
          <p:cNvCxnSpPr>
            <a:cxnSpLocks/>
          </p:cNvCxnSpPr>
          <p:nvPr/>
        </p:nvCxnSpPr>
        <p:spPr>
          <a:xfrm flipH="1">
            <a:off x="7126324" y="3007380"/>
            <a:ext cx="274880" cy="609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E18F4B6-761C-46BF-B375-137B82336A14}"/>
              </a:ext>
            </a:extLst>
          </p:cNvPr>
          <p:cNvCxnSpPr>
            <a:cxnSpLocks/>
            <a:stCxn id="35" idx="1"/>
            <a:endCxn id="24" idx="0"/>
          </p:cNvCxnSpPr>
          <p:nvPr/>
        </p:nvCxnSpPr>
        <p:spPr>
          <a:xfrm flipH="1">
            <a:off x="6073914" y="2702580"/>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6324D72-FAC8-4DD4-8E62-762F29C768CC}"/>
              </a:ext>
            </a:extLst>
          </p:cNvPr>
          <p:cNvCxnSpPr>
            <a:cxnSpLocks/>
            <a:stCxn id="36" idx="1"/>
            <a:endCxn id="25" idx="0"/>
          </p:cNvCxnSpPr>
          <p:nvPr/>
        </p:nvCxnSpPr>
        <p:spPr>
          <a:xfrm flipH="1">
            <a:off x="6226314" y="2854980"/>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3257A8F-5403-43B9-A3DE-A287ACDFAE8F}"/>
              </a:ext>
            </a:extLst>
          </p:cNvPr>
          <p:cNvCxnSpPr>
            <a:cxnSpLocks/>
            <a:stCxn id="37" idx="1"/>
            <a:endCxn id="25" idx="3"/>
          </p:cNvCxnSpPr>
          <p:nvPr/>
        </p:nvCxnSpPr>
        <p:spPr>
          <a:xfrm flipH="1">
            <a:off x="6427650" y="3007380"/>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15</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CNN (1 of 2)</a:t>
            </a:r>
            <a:br>
              <a:rPr lang="en-US" dirty="0">
                <a:solidFill>
                  <a:schemeClr val="accent3"/>
                </a:solidFill>
              </a:rPr>
            </a:br>
            <a:r>
              <a:rPr lang="en-US" sz="1800" b="0" dirty="0">
                <a:solidFill>
                  <a:schemeClr val="accent3"/>
                </a:solidFill>
              </a:rPr>
              <a:t>To better replicate visual identification, a convolutional neural network was deployed; these models consist of layers that deconstruct images, much like the visual cortex</a:t>
            </a:r>
            <a:endParaRPr lang="en-US" b="0" dirty="0">
              <a:solidFill>
                <a:schemeClr val="accent3"/>
              </a:solidFill>
            </a:endParaRPr>
          </a:p>
        </p:txBody>
      </p:sp>
      <p:pic>
        <p:nvPicPr>
          <p:cNvPr id="9" name="Picture 8" descr="Screen Clipping">
            <a:extLst>
              <a:ext uri="{FF2B5EF4-FFF2-40B4-BE49-F238E27FC236}">
                <a16:creationId xmlns:a16="http://schemas.microsoft.com/office/drawing/2014/main" id="{DBE11B82-E00D-451F-9E42-48978D91A273}"/>
              </a:ext>
            </a:extLst>
          </p:cNvPr>
          <p:cNvPicPr/>
          <p:nvPr/>
        </p:nvPicPr>
        <p:blipFill>
          <a:blip r:embed="rId2">
            <a:extLst>
              <a:ext uri="{28A0092B-C50C-407E-A947-70E740481C1C}">
                <a14:useLocalDpi xmlns:a14="http://schemas.microsoft.com/office/drawing/2010/main" val="0"/>
              </a:ext>
            </a:extLst>
          </a:blip>
          <a:stretch>
            <a:fillRect/>
          </a:stretch>
        </p:blipFill>
        <p:spPr>
          <a:xfrm>
            <a:off x="657501" y="2569369"/>
            <a:ext cx="1300163" cy="1062832"/>
          </a:xfrm>
          <a:prstGeom prst="rect">
            <a:avLst/>
          </a:prstGeom>
        </p:spPr>
      </p:pic>
      <p:sp>
        <p:nvSpPr>
          <p:cNvPr id="10" name="Text Box 94">
            <a:extLst>
              <a:ext uri="{FF2B5EF4-FFF2-40B4-BE49-F238E27FC236}">
                <a16:creationId xmlns:a16="http://schemas.microsoft.com/office/drawing/2014/main" id="{1A222204-F88A-44BC-838E-A0A77CEEE664}"/>
              </a:ext>
            </a:extLst>
          </p:cNvPr>
          <p:cNvSpPr txBox="1">
            <a:spLocks noChangeArrowheads="1"/>
          </p:cNvSpPr>
          <p:nvPr/>
        </p:nvSpPr>
        <p:spPr bwMode="gray">
          <a:xfrm>
            <a:off x="528350" y="1962185"/>
            <a:ext cx="1490727" cy="21544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1.) input image</a:t>
            </a:r>
          </a:p>
        </p:txBody>
      </p:sp>
      <p:pic>
        <p:nvPicPr>
          <p:cNvPr id="11" name="Picture 10" descr="Screen Clipping">
            <a:extLst>
              <a:ext uri="{FF2B5EF4-FFF2-40B4-BE49-F238E27FC236}">
                <a16:creationId xmlns:a16="http://schemas.microsoft.com/office/drawing/2014/main" id="{0B4F145E-ED45-48BE-9813-09C07EC0821C}"/>
              </a:ext>
            </a:extLst>
          </p:cNvPr>
          <p:cNvPicPr/>
          <p:nvPr/>
        </p:nvPicPr>
        <p:blipFill>
          <a:blip r:embed="rId2">
            <a:extLst>
              <a:ext uri="{28A0092B-C50C-407E-A947-70E740481C1C}">
                <a14:useLocalDpi xmlns:a14="http://schemas.microsoft.com/office/drawing/2010/main" val="0"/>
              </a:ext>
            </a:extLst>
          </a:blip>
          <a:stretch>
            <a:fillRect/>
          </a:stretch>
        </p:blipFill>
        <p:spPr>
          <a:xfrm>
            <a:off x="2587903" y="2569369"/>
            <a:ext cx="1300163" cy="1062832"/>
          </a:xfrm>
          <a:prstGeom prst="rect">
            <a:avLst/>
          </a:prstGeom>
        </p:spPr>
      </p:pic>
      <p:sp>
        <p:nvSpPr>
          <p:cNvPr id="12" name="Text Box 94">
            <a:extLst>
              <a:ext uri="{FF2B5EF4-FFF2-40B4-BE49-F238E27FC236}">
                <a16:creationId xmlns:a16="http://schemas.microsoft.com/office/drawing/2014/main" id="{A68032D9-B5A5-422E-B4A3-2BAE78BA99B0}"/>
              </a:ext>
            </a:extLst>
          </p:cNvPr>
          <p:cNvSpPr txBox="1">
            <a:spLocks noChangeArrowheads="1"/>
          </p:cNvSpPr>
          <p:nvPr/>
        </p:nvSpPr>
        <p:spPr bwMode="gray">
          <a:xfrm>
            <a:off x="2458752" y="1962185"/>
            <a:ext cx="1490727"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2.) extract region proposals</a:t>
            </a:r>
          </a:p>
        </p:txBody>
      </p:sp>
      <p:sp>
        <p:nvSpPr>
          <p:cNvPr id="13" name="Rectangle 12">
            <a:extLst>
              <a:ext uri="{FF2B5EF4-FFF2-40B4-BE49-F238E27FC236}">
                <a16:creationId xmlns:a16="http://schemas.microsoft.com/office/drawing/2014/main" id="{9C4F0294-AE5B-4F0A-9EC1-6F96F83DFF80}"/>
              </a:ext>
            </a:extLst>
          </p:cNvPr>
          <p:cNvSpPr/>
          <p:nvPr/>
        </p:nvSpPr>
        <p:spPr>
          <a:xfrm>
            <a:off x="2877091" y="3326325"/>
            <a:ext cx="1010975" cy="305876"/>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B5DAB58-25F3-4223-B12B-8A0799F01728}"/>
              </a:ext>
            </a:extLst>
          </p:cNvPr>
          <p:cNvSpPr/>
          <p:nvPr/>
        </p:nvSpPr>
        <p:spPr>
          <a:xfrm>
            <a:off x="2581330" y="2569369"/>
            <a:ext cx="782656" cy="182220"/>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24B8C3-F57E-4B4B-BA45-638C8E4AB522}"/>
              </a:ext>
            </a:extLst>
          </p:cNvPr>
          <p:cNvSpPr/>
          <p:nvPr/>
        </p:nvSpPr>
        <p:spPr>
          <a:xfrm>
            <a:off x="2698628" y="2886019"/>
            <a:ext cx="833138" cy="305876"/>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32">
            <a:extLst>
              <a:ext uri="{FF2B5EF4-FFF2-40B4-BE49-F238E27FC236}">
                <a16:creationId xmlns:a16="http://schemas.microsoft.com/office/drawing/2014/main" id="{C6342215-DD5E-46D4-9CD3-126651460E8E}"/>
              </a:ext>
            </a:extLst>
          </p:cNvPr>
          <p:cNvSpPr>
            <a:spLocks noChangeAspect="1"/>
          </p:cNvSpPr>
          <p:nvPr/>
        </p:nvSpPr>
        <p:spPr>
          <a:xfrm>
            <a:off x="2172664" y="2917575"/>
            <a:ext cx="193665" cy="274320"/>
          </a:xfrm>
          <a:prstGeom prst="chevron">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9" name="Line 5">
            <a:extLst>
              <a:ext uri="{FF2B5EF4-FFF2-40B4-BE49-F238E27FC236}">
                <a16:creationId xmlns:a16="http://schemas.microsoft.com/office/drawing/2014/main" id="{9B61EA31-E854-41FF-9CF5-7441563898C3}"/>
              </a:ext>
            </a:extLst>
          </p:cNvPr>
          <p:cNvSpPr>
            <a:spLocks noChangeShapeType="1"/>
          </p:cNvSpPr>
          <p:nvPr/>
        </p:nvSpPr>
        <p:spPr bwMode="gray">
          <a:xfrm flipV="1">
            <a:off x="3572744" y="2794152"/>
            <a:ext cx="680474" cy="109674"/>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pic>
        <p:nvPicPr>
          <p:cNvPr id="20" name="Picture 19" descr="Screen Clipping">
            <a:extLst>
              <a:ext uri="{FF2B5EF4-FFF2-40B4-BE49-F238E27FC236}">
                <a16:creationId xmlns:a16="http://schemas.microsoft.com/office/drawing/2014/main" id="{A5D0E3DA-0D9B-4175-B8A1-A794BCED5464}"/>
              </a:ext>
            </a:extLst>
          </p:cNvPr>
          <p:cNvPicPr/>
          <p:nvPr/>
        </p:nvPicPr>
        <p:blipFill>
          <a:blip r:embed="rId3">
            <a:extLst>
              <a:ext uri="{28A0092B-C50C-407E-A947-70E740481C1C}">
                <a14:useLocalDpi xmlns:a14="http://schemas.microsoft.com/office/drawing/2010/main" val="0"/>
              </a:ext>
            </a:extLst>
          </a:blip>
          <a:stretch>
            <a:fillRect/>
          </a:stretch>
        </p:blipFill>
        <p:spPr>
          <a:xfrm>
            <a:off x="4361139" y="2619857"/>
            <a:ext cx="1038225" cy="419100"/>
          </a:xfrm>
          <a:prstGeom prst="rect">
            <a:avLst/>
          </a:prstGeom>
        </p:spPr>
      </p:pic>
      <p:sp>
        <p:nvSpPr>
          <p:cNvPr id="21" name="Text Box 94">
            <a:extLst>
              <a:ext uri="{FF2B5EF4-FFF2-40B4-BE49-F238E27FC236}">
                <a16:creationId xmlns:a16="http://schemas.microsoft.com/office/drawing/2014/main" id="{CC556F9F-CE49-4859-A59B-509445F089E2}"/>
              </a:ext>
            </a:extLst>
          </p:cNvPr>
          <p:cNvSpPr txBox="1">
            <a:spLocks noChangeArrowheads="1"/>
          </p:cNvSpPr>
          <p:nvPr/>
        </p:nvSpPr>
        <p:spPr bwMode="gray">
          <a:xfrm>
            <a:off x="4099987" y="2406810"/>
            <a:ext cx="1490727"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Warped region</a:t>
            </a:r>
          </a:p>
        </p:txBody>
      </p:sp>
      <p:sp>
        <p:nvSpPr>
          <p:cNvPr id="22" name="Text Box 94">
            <a:extLst>
              <a:ext uri="{FF2B5EF4-FFF2-40B4-BE49-F238E27FC236}">
                <a16:creationId xmlns:a16="http://schemas.microsoft.com/office/drawing/2014/main" id="{D8A466BE-9BD5-4084-B91C-3102D8A9900F}"/>
              </a:ext>
            </a:extLst>
          </p:cNvPr>
          <p:cNvSpPr txBox="1">
            <a:spLocks noChangeArrowheads="1"/>
          </p:cNvSpPr>
          <p:nvPr/>
        </p:nvSpPr>
        <p:spPr bwMode="gray">
          <a:xfrm>
            <a:off x="5377487" y="1962185"/>
            <a:ext cx="1490727"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3.) Compute CNN features</a:t>
            </a:r>
          </a:p>
        </p:txBody>
      </p:sp>
      <p:sp>
        <p:nvSpPr>
          <p:cNvPr id="23" name="Rectangle 22">
            <a:extLst>
              <a:ext uri="{FF2B5EF4-FFF2-40B4-BE49-F238E27FC236}">
                <a16:creationId xmlns:a16="http://schemas.microsoft.com/office/drawing/2014/main" id="{5A63E48E-E7ED-45C5-9918-4176C2EAE971}"/>
              </a:ext>
            </a:extLst>
          </p:cNvPr>
          <p:cNvSpPr/>
          <p:nvPr/>
        </p:nvSpPr>
        <p:spPr>
          <a:xfrm>
            <a:off x="5720178" y="26030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D9F53C0-E7FF-493E-B8FD-67D0C628571C}"/>
              </a:ext>
            </a:extLst>
          </p:cNvPr>
          <p:cNvSpPr/>
          <p:nvPr/>
        </p:nvSpPr>
        <p:spPr>
          <a:xfrm>
            <a:off x="5872578" y="27554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1CA1012-2696-498E-A1C7-FF3F7A7DB90A}"/>
              </a:ext>
            </a:extLst>
          </p:cNvPr>
          <p:cNvSpPr/>
          <p:nvPr/>
        </p:nvSpPr>
        <p:spPr>
          <a:xfrm>
            <a:off x="6024978" y="29078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977E07-E2DF-455A-BF4E-9FC00AE49669}"/>
              </a:ext>
            </a:extLst>
          </p:cNvPr>
          <p:cNvSpPr/>
          <p:nvPr/>
        </p:nvSpPr>
        <p:spPr>
          <a:xfrm>
            <a:off x="6177378" y="30602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9C42B8B-8010-4584-8D98-AC296494C658}"/>
              </a:ext>
            </a:extLst>
          </p:cNvPr>
          <p:cNvSpPr/>
          <p:nvPr/>
        </p:nvSpPr>
        <p:spPr>
          <a:xfrm>
            <a:off x="6354945" y="3137187"/>
            <a:ext cx="163301" cy="1136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2195625E-7E2A-4222-8CBC-949F45D5B15D}"/>
              </a:ext>
            </a:extLst>
          </p:cNvPr>
          <p:cNvCxnSpPr>
            <a:cxnSpLocks/>
            <a:stCxn id="27" idx="0"/>
            <a:endCxn id="20" idx="3"/>
          </p:cNvCxnSpPr>
          <p:nvPr/>
        </p:nvCxnSpPr>
        <p:spPr>
          <a:xfrm flipH="1" flipV="1">
            <a:off x="5399364" y="2829407"/>
            <a:ext cx="1037232" cy="3077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F81295-21BE-4B51-BE40-D752A97D6842}"/>
              </a:ext>
            </a:extLst>
          </p:cNvPr>
          <p:cNvCxnSpPr>
            <a:cxnSpLocks/>
            <a:stCxn id="27" idx="1"/>
          </p:cNvCxnSpPr>
          <p:nvPr/>
        </p:nvCxnSpPr>
        <p:spPr>
          <a:xfrm flipH="1" flipV="1">
            <a:off x="4985889" y="2917576"/>
            <a:ext cx="1369056" cy="27643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39C4CD0-3481-4F54-83A8-907728E5F19C}"/>
              </a:ext>
            </a:extLst>
          </p:cNvPr>
          <p:cNvSpPr/>
          <p:nvPr/>
        </p:nvSpPr>
        <p:spPr>
          <a:xfrm>
            <a:off x="6550131" y="26041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8C6A544-F8EA-48CA-A8EA-70355553ABC3}"/>
              </a:ext>
            </a:extLst>
          </p:cNvPr>
          <p:cNvSpPr/>
          <p:nvPr/>
        </p:nvSpPr>
        <p:spPr>
          <a:xfrm>
            <a:off x="6702531" y="27565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F14A264-5D2F-4FD7-BD10-49D200488E3E}"/>
              </a:ext>
            </a:extLst>
          </p:cNvPr>
          <p:cNvSpPr/>
          <p:nvPr/>
        </p:nvSpPr>
        <p:spPr>
          <a:xfrm>
            <a:off x="6854931" y="29089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2FE4314-48F8-417B-88F6-82C60305345D}"/>
              </a:ext>
            </a:extLst>
          </p:cNvPr>
          <p:cNvSpPr/>
          <p:nvPr/>
        </p:nvSpPr>
        <p:spPr>
          <a:xfrm>
            <a:off x="7007331" y="30613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7CA02DDA-47C1-4DE2-843A-A20EAF6875C8}"/>
              </a:ext>
            </a:extLst>
          </p:cNvPr>
          <p:cNvCxnSpPr>
            <a:cxnSpLocks/>
            <a:stCxn id="35" idx="1"/>
          </p:cNvCxnSpPr>
          <p:nvPr/>
        </p:nvCxnSpPr>
        <p:spPr>
          <a:xfrm flipH="1" flipV="1">
            <a:off x="6122850" y="2655978"/>
            <a:ext cx="427281" cy="4660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DFB867F-3DAD-438A-97DE-D30E419C98FF}"/>
              </a:ext>
            </a:extLst>
          </p:cNvPr>
          <p:cNvCxnSpPr>
            <a:cxnSpLocks/>
            <a:stCxn id="36" idx="1"/>
          </p:cNvCxnSpPr>
          <p:nvPr/>
        </p:nvCxnSpPr>
        <p:spPr>
          <a:xfrm flipH="1" flipV="1">
            <a:off x="6275250" y="2794152"/>
            <a:ext cx="427281" cy="6082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FB4C933-1E9F-4910-8ABB-C893ABFDF025}"/>
              </a:ext>
            </a:extLst>
          </p:cNvPr>
          <p:cNvCxnSpPr>
            <a:cxnSpLocks/>
            <a:stCxn id="37" idx="1"/>
          </p:cNvCxnSpPr>
          <p:nvPr/>
        </p:nvCxnSpPr>
        <p:spPr>
          <a:xfrm flipH="1" flipV="1">
            <a:off x="6427650" y="2955800"/>
            <a:ext cx="427281" cy="515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9319D9-957C-4A94-95CE-8640A606A0D1}"/>
              </a:ext>
            </a:extLst>
          </p:cNvPr>
          <p:cNvCxnSpPr>
            <a:cxnSpLocks/>
            <a:stCxn id="38" idx="1"/>
          </p:cNvCxnSpPr>
          <p:nvPr/>
        </p:nvCxnSpPr>
        <p:spPr>
          <a:xfrm flipH="1" flipV="1">
            <a:off x="6574593" y="3111936"/>
            <a:ext cx="432738" cy="4784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FAE523D-DC7E-493C-AD52-3E440B21DBDA}"/>
              </a:ext>
            </a:extLst>
          </p:cNvPr>
          <p:cNvCxnSpPr>
            <a:cxnSpLocks/>
            <a:stCxn id="38" idx="1"/>
            <a:endCxn id="26" idx="3"/>
          </p:cNvCxnSpPr>
          <p:nvPr/>
        </p:nvCxnSpPr>
        <p:spPr>
          <a:xfrm flipH="1">
            <a:off x="6580050" y="3159780"/>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341464C5-1EBE-4530-9BFF-418F261731EA}"/>
              </a:ext>
            </a:extLst>
          </p:cNvPr>
          <p:cNvSpPr/>
          <p:nvPr/>
        </p:nvSpPr>
        <p:spPr>
          <a:xfrm rot="2997361">
            <a:off x="7136188" y="2852943"/>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29872D4C-E428-4720-BA1A-9CD2542B329A}"/>
              </a:ext>
            </a:extLst>
          </p:cNvPr>
          <p:cNvSpPr/>
          <p:nvPr/>
        </p:nvSpPr>
        <p:spPr>
          <a:xfrm rot="2997361">
            <a:off x="7350304" y="2750316"/>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561D6393-1685-43FB-9893-229C91B03F6B}"/>
              </a:ext>
            </a:extLst>
          </p:cNvPr>
          <p:cNvCxnSpPr>
            <a:cxnSpLocks/>
          </p:cNvCxnSpPr>
          <p:nvPr/>
        </p:nvCxnSpPr>
        <p:spPr>
          <a:xfrm flipH="1">
            <a:off x="7508503" y="2840250"/>
            <a:ext cx="53902" cy="4117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6" name="Text Box 94">
            <a:extLst>
              <a:ext uri="{FF2B5EF4-FFF2-40B4-BE49-F238E27FC236}">
                <a16:creationId xmlns:a16="http://schemas.microsoft.com/office/drawing/2014/main" id="{2F21868B-DEE9-41A1-AB38-A4D04BA8391F}"/>
              </a:ext>
            </a:extLst>
          </p:cNvPr>
          <p:cNvSpPr txBox="1">
            <a:spLocks noChangeArrowheads="1"/>
          </p:cNvSpPr>
          <p:nvPr/>
        </p:nvSpPr>
        <p:spPr bwMode="gray">
          <a:xfrm>
            <a:off x="7871405" y="2378599"/>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Curb cut</a:t>
            </a:r>
          </a:p>
        </p:txBody>
      </p:sp>
      <p:sp>
        <p:nvSpPr>
          <p:cNvPr id="87" name="Text Box 94">
            <a:extLst>
              <a:ext uri="{FF2B5EF4-FFF2-40B4-BE49-F238E27FC236}">
                <a16:creationId xmlns:a16="http://schemas.microsoft.com/office/drawing/2014/main" id="{710E1844-25E8-48F1-92F8-C2BA2BE2ECA4}"/>
              </a:ext>
            </a:extLst>
          </p:cNvPr>
          <p:cNvSpPr txBox="1">
            <a:spLocks noChangeArrowheads="1"/>
          </p:cNvSpPr>
          <p:nvPr/>
        </p:nvSpPr>
        <p:spPr bwMode="gray">
          <a:xfrm>
            <a:off x="7871405" y="2624875"/>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No-Curb cut</a:t>
            </a:r>
          </a:p>
        </p:txBody>
      </p:sp>
      <p:sp>
        <p:nvSpPr>
          <p:cNvPr id="88" name="Line 5">
            <a:extLst>
              <a:ext uri="{FF2B5EF4-FFF2-40B4-BE49-F238E27FC236}">
                <a16:creationId xmlns:a16="http://schemas.microsoft.com/office/drawing/2014/main" id="{7ABBA9A4-DE99-450F-A8B0-E182FA9D4D8A}"/>
              </a:ext>
            </a:extLst>
          </p:cNvPr>
          <p:cNvSpPr>
            <a:spLocks noChangeShapeType="1"/>
          </p:cNvSpPr>
          <p:nvPr/>
        </p:nvSpPr>
        <p:spPr bwMode="gray">
          <a:xfrm flipV="1">
            <a:off x="7725006" y="2466412"/>
            <a:ext cx="270673" cy="236167"/>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89" name="Line 5">
            <a:extLst>
              <a:ext uri="{FF2B5EF4-FFF2-40B4-BE49-F238E27FC236}">
                <a16:creationId xmlns:a16="http://schemas.microsoft.com/office/drawing/2014/main" id="{71BF9FD8-534E-4F1C-BDAE-7FED5CD12300}"/>
              </a:ext>
            </a:extLst>
          </p:cNvPr>
          <p:cNvSpPr>
            <a:spLocks noChangeShapeType="1"/>
          </p:cNvSpPr>
          <p:nvPr/>
        </p:nvSpPr>
        <p:spPr bwMode="gray">
          <a:xfrm>
            <a:off x="7725007" y="2702580"/>
            <a:ext cx="195496" cy="7042"/>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90" name="Text Box 94">
            <a:extLst>
              <a:ext uri="{FF2B5EF4-FFF2-40B4-BE49-F238E27FC236}">
                <a16:creationId xmlns:a16="http://schemas.microsoft.com/office/drawing/2014/main" id="{8D7768BC-23C7-46CE-BBFD-7BA6E0C05DF1}"/>
              </a:ext>
            </a:extLst>
          </p:cNvPr>
          <p:cNvSpPr txBox="1">
            <a:spLocks noChangeArrowheads="1"/>
          </p:cNvSpPr>
          <p:nvPr/>
        </p:nvSpPr>
        <p:spPr bwMode="gray">
          <a:xfrm>
            <a:off x="7461483" y="1962185"/>
            <a:ext cx="1490727" cy="21544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4.) Classify</a:t>
            </a:r>
          </a:p>
        </p:txBody>
      </p:sp>
      <p:sp>
        <p:nvSpPr>
          <p:cNvPr id="53" name="TextBox 52">
            <a:extLst>
              <a:ext uri="{FF2B5EF4-FFF2-40B4-BE49-F238E27FC236}">
                <a16:creationId xmlns:a16="http://schemas.microsoft.com/office/drawing/2014/main" id="{90E5FB47-7213-434A-BAED-D450BB456DE6}"/>
              </a:ext>
            </a:extLst>
          </p:cNvPr>
          <p:cNvSpPr txBox="1"/>
          <p:nvPr/>
        </p:nvSpPr>
        <p:spPr>
          <a:xfrm>
            <a:off x="609599" y="1371600"/>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How a Convolutional Neural Network (CNN) works</a:t>
            </a:r>
          </a:p>
          <a:p>
            <a:endParaRPr lang="en-US" sz="1200" dirty="0">
              <a:solidFill>
                <a:srgbClr val="354CA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808211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16</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CNN (2 of 2)</a:t>
            </a:r>
            <a:br>
              <a:rPr lang="en-US" dirty="0">
                <a:solidFill>
                  <a:schemeClr val="accent3"/>
                </a:solidFill>
              </a:rPr>
            </a:br>
            <a:r>
              <a:rPr lang="en-US" sz="1800" b="0" dirty="0">
                <a:solidFill>
                  <a:schemeClr val="accent3"/>
                </a:solidFill>
              </a:rPr>
              <a:t>The resulting model was able to identify the cases where curb cuts did not exist with a high degree of accuracy in just 8 convolutional layers</a:t>
            </a:r>
            <a:endParaRPr lang="en-US" b="0" dirty="0">
              <a:solidFill>
                <a:schemeClr val="accent3"/>
              </a:solidFill>
            </a:endParaRPr>
          </a:p>
        </p:txBody>
      </p:sp>
      <p:graphicFrame>
        <p:nvGraphicFramePr>
          <p:cNvPr id="3" name="Table 2">
            <a:extLst>
              <a:ext uri="{FF2B5EF4-FFF2-40B4-BE49-F238E27FC236}">
                <a16:creationId xmlns:a16="http://schemas.microsoft.com/office/drawing/2014/main" id="{6EB4F6DE-98D4-41C1-935B-6A645D601AFF}"/>
              </a:ext>
            </a:extLst>
          </p:cNvPr>
          <p:cNvGraphicFramePr>
            <a:graphicFrameLocks noGrp="1"/>
          </p:cNvGraphicFramePr>
          <p:nvPr>
            <p:extLst>
              <p:ext uri="{D42A27DB-BD31-4B8C-83A1-F6EECF244321}">
                <p14:modId xmlns:p14="http://schemas.microsoft.com/office/powerpoint/2010/main" val="2268016150"/>
              </p:ext>
            </p:extLst>
          </p:nvPr>
        </p:nvGraphicFramePr>
        <p:xfrm>
          <a:off x="609600" y="2146358"/>
          <a:ext cx="3777841" cy="2576640"/>
        </p:xfrm>
        <a:graphic>
          <a:graphicData uri="http://schemas.openxmlformats.org/drawingml/2006/table">
            <a:tbl>
              <a:tblPr>
                <a:tableStyleId>{5C22544A-7EE6-4342-B048-85BDC9FD1C3A}</a:tableStyleId>
              </a:tblPr>
              <a:tblGrid>
                <a:gridCol w="1467823">
                  <a:extLst>
                    <a:ext uri="{9D8B030D-6E8A-4147-A177-3AD203B41FA5}">
                      <a16:colId xmlns:a16="http://schemas.microsoft.com/office/drawing/2014/main" val="2681097748"/>
                    </a:ext>
                  </a:extLst>
                </a:gridCol>
                <a:gridCol w="1155009">
                  <a:extLst>
                    <a:ext uri="{9D8B030D-6E8A-4147-A177-3AD203B41FA5}">
                      <a16:colId xmlns:a16="http://schemas.microsoft.com/office/drawing/2014/main" val="2557839190"/>
                    </a:ext>
                  </a:extLst>
                </a:gridCol>
                <a:gridCol w="1155009">
                  <a:extLst>
                    <a:ext uri="{9D8B030D-6E8A-4147-A177-3AD203B41FA5}">
                      <a16:colId xmlns:a16="http://schemas.microsoft.com/office/drawing/2014/main" val="2116340743"/>
                    </a:ext>
                  </a:extLst>
                </a:gridCol>
              </a:tblGrid>
              <a:tr h="234240">
                <a:tc>
                  <a:txBody>
                    <a:bodyPr/>
                    <a:lstStyle/>
                    <a:p>
                      <a:pPr algn="l" fontAlgn="b"/>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ctr" fontAlgn="b"/>
                      <a:r>
                        <a:rPr lang="en-US" sz="1100" b="1" u="none" strike="noStrike" dirty="0">
                          <a:solidFill>
                            <a:schemeClr val="bg2"/>
                          </a:solidFill>
                          <a:effectLst/>
                          <a:latin typeface="Arial" panose="020B0604020202020204" pitchFamily="34" charset="0"/>
                          <a:cs typeface="Arial" panose="020B0604020202020204" pitchFamily="34" charset="0"/>
                        </a:rPr>
                        <a:t>Loss</a:t>
                      </a:r>
                      <a:endParaRPr lang="en-US" sz="1100" b="1" i="0" u="none" strike="noStrike" dirty="0">
                        <a:solidFill>
                          <a:schemeClr val="bg2"/>
                        </a:solidFill>
                        <a:effectLst/>
                        <a:latin typeface="Arial" panose="020B0604020202020204" pitchFamily="34" charset="0"/>
                        <a:cs typeface="Arial" panose="020B0604020202020204" pitchFamily="34" charset="0"/>
                      </a:endParaRPr>
                    </a:p>
                  </a:txBody>
                  <a:tcPr marL="9525" marR="9525" marT="9525" marB="0" anchor="b">
                    <a:solidFill>
                      <a:schemeClr val="accent1"/>
                    </a:solidFill>
                  </a:tcPr>
                </a:tc>
                <a:tc>
                  <a:txBody>
                    <a:bodyPr/>
                    <a:lstStyle/>
                    <a:p>
                      <a:pPr algn="ctr" fontAlgn="b"/>
                      <a:r>
                        <a:rPr lang="en-US" sz="1100" b="1" u="none" strike="noStrike" dirty="0">
                          <a:solidFill>
                            <a:schemeClr val="bg2"/>
                          </a:solidFill>
                          <a:effectLst/>
                          <a:latin typeface="Arial" panose="020B0604020202020204" pitchFamily="34" charset="0"/>
                          <a:cs typeface="Arial" panose="020B0604020202020204" pitchFamily="34" charset="0"/>
                        </a:rPr>
                        <a:t>Accuracy</a:t>
                      </a:r>
                      <a:endParaRPr lang="en-US" sz="1100" b="1" i="0" u="none" strike="noStrike" dirty="0">
                        <a:solidFill>
                          <a:schemeClr val="bg2"/>
                        </a:solidFill>
                        <a:effectLst/>
                        <a:latin typeface="Arial" panose="020B0604020202020204" pitchFamily="34" charset="0"/>
                        <a:cs typeface="Arial" panose="020B0604020202020204" pitchFamily="34" charset="0"/>
                      </a:endParaRPr>
                    </a:p>
                  </a:txBody>
                  <a:tcPr marL="9525" marR="9525" marT="9525" marB="0" anchor="b">
                    <a:solidFill>
                      <a:schemeClr val="accent1"/>
                    </a:solidFill>
                  </a:tcPr>
                </a:tc>
                <a:extLst>
                  <a:ext uri="{0D108BD9-81ED-4DB2-BD59-A6C34878D82A}">
                    <a16:rowId xmlns:a16="http://schemas.microsoft.com/office/drawing/2014/main" val="4041809442"/>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1/10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0.6140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70.10%</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259541298"/>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2/10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0.4775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76.52%</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327663175"/>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3/10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0.4449</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77.73%</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3536720386"/>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4/10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0.4065</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80.17%</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3501992028"/>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5/10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0.3768</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82.79%</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98533527"/>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6/10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0.3303</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85.60%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4195964400"/>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7/10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0.2796</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87.56%</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4101457640"/>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8/10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0.2289</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89.94%</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961554366"/>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9/10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a:effectLst/>
                          <a:latin typeface="Arial" panose="020B0604020202020204" pitchFamily="34" charset="0"/>
                          <a:cs typeface="Arial" panose="020B0604020202020204" pitchFamily="34" charset="0"/>
                        </a:rPr>
                        <a:t>0.1845</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u="none" strike="noStrike" dirty="0">
                          <a:effectLst/>
                          <a:latin typeface="Arial" panose="020B0604020202020204" pitchFamily="34" charset="0"/>
                          <a:cs typeface="Arial" panose="020B0604020202020204" pitchFamily="34" charset="0"/>
                        </a:rPr>
                        <a:t>92.40%</a:t>
                      </a: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2488378282"/>
                  </a:ext>
                </a:extLst>
              </a:tr>
              <a:tr h="234240">
                <a:tc>
                  <a:txBody>
                    <a:bodyPr/>
                    <a:lstStyle/>
                    <a:p>
                      <a:pPr algn="r" fontAlgn="b"/>
                      <a:r>
                        <a:rPr lang="en-US" sz="1100" b="1" u="none" strike="noStrike" dirty="0">
                          <a:solidFill>
                            <a:schemeClr val="accent1"/>
                          </a:solidFill>
                          <a:effectLst/>
                          <a:latin typeface="Arial" panose="020B0604020202020204" pitchFamily="34" charset="0"/>
                          <a:cs typeface="Arial" panose="020B0604020202020204" pitchFamily="34" charset="0"/>
                        </a:rPr>
                        <a:t>Epoch 10/10</a:t>
                      </a:r>
                      <a:endParaRPr lang="en-US" sz="1100" b="1" i="0" u="none" strike="noStrike" dirty="0">
                        <a:solidFill>
                          <a:schemeClr val="accent1"/>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b="1" u="none" strike="noStrike" dirty="0">
                          <a:effectLst/>
                          <a:latin typeface="Arial" panose="020B0604020202020204" pitchFamily="34" charset="0"/>
                          <a:cs typeface="Arial" panose="020B0604020202020204" pitchFamily="34" charset="0"/>
                        </a:rPr>
                        <a:t>0.1467</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tc>
                  <a:txBody>
                    <a:bodyPr/>
                    <a:lstStyle/>
                    <a:p>
                      <a:pPr algn="r" fontAlgn="b"/>
                      <a:r>
                        <a:rPr lang="en-US" sz="1100" b="1" u="none" strike="noStrike" dirty="0">
                          <a:effectLst/>
                          <a:latin typeface="Arial" panose="020B0604020202020204" pitchFamily="34" charset="0"/>
                          <a:cs typeface="Arial" panose="020B0604020202020204" pitchFamily="34" charset="0"/>
                        </a:rPr>
                        <a:t>94.32%</a:t>
                      </a:r>
                      <a:endParaRPr lang="en-US" sz="1100" b="1"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val="1772388878"/>
                  </a:ext>
                </a:extLst>
              </a:tr>
            </a:tbl>
          </a:graphicData>
        </a:graphic>
      </p:graphicFrame>
      <p:sp>
        <p:nvSpPr>
          <p:cNvPr id="53" name="TextBox 52">
            <a:extLst>
              <a:ext uri="{FF2B5EF4-FFF2-40B4-BE49-F238E27FC236}">
                <a16:creationId xmlns:a16="http://schemas.microsoft.com/office/drawing/2014/main" id="{B7E8788E-8CAE-42E7-A2AF-7553AE05F373}"/>
              </a:ext>
            </a:extLst>
          </p:cNvPr>
          <p:cNvSpPr txBox="1"/>
          <p:nvPr/>
        </p:nvSpPr>
        <p:spPr>
          <a:xfrm>
            <a:off x="609599" y="1371600"/>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Results on 8-layer Convolutional Neural Network (CNN)</a:t>
            </a:r>
          </a:p>
          <a:p>
            <a:r>
              <a:rPr lang="en-US" sz="1200" dirty="0">
                <a:solidFill>
                  <a:srgbClr val="354CA1"/>
                </a:solidFill>
                <a:latin typeface="Arial" panose="020B0604020202020204" pitchFamily="34" charset="0"/>
                <a:cs typeface="Arial" panose="020B0604020202020204" pitchFamily="34" charset="0"/>
              </a:rPr>
              <a:t>Created using </a:t>
            </a:r>
            <a:r>
              <a:rPr lang="en-US" sz="1200" dirty="0" err="1">
                <a:solidFill>
                  <a:srgbClr val="354CA1"/>
                </a:solidFill>
                <a:latin typeface="Arial" panose="020B0604020202020204" pitchFamily="34" charset="0"/>
                <a:cs typeface="Arial" panose="020B0604020202020204" pitchFamily="34" charset="0"/>
              </a:rPr>
              <a:t>Keras</a:t>
            </a:r>
            <a:r>
              <a:rPr lang="en-US" sz="1200" dirty="0">
                <a:solidFill>
                  <a:srgbClr val="354CA1"/>
                </a:solidFill>
                <a:latin typeface="Arial" panose="020B0604020202020204" pitchFamily="34" charset="0"/>
                <a:cs typeface="Arial" panose="020B0604020202020204" pitchFamily="34" charset="0"/>
              </a:rPr>
              <a:t> API – </a:t>
            </a:r>
            <a:r>
              <a:rPr lang="en-US" sz="1200" dirty="0" err="1">
                <a:solidFill>
                  <a:srgbClr val="354CA1"/>
                </a:solidFill>
                <a:latin typeface="Arial" panose="020B0604020202020204" pitchFamily="34" charset="0"/>
                <a:cs typeface="Arial" panose="020B0604020202020204" pitchFamily="34" charset="0"/>
              </a:rPr>
              <a:t>TensorFlow</a:t>
            </a:r>
            <a:r>
              <a:rPr lang="en-US" sz="1200" dirty="0">
                <a:solidFill>
                  <a:srgbClr val="354CA1"/>
                </a:solidFill>
                <a:latin typeface="Arial" panose="020B0604020202020204" pitchFamily="34" charset="0"/>
                <a:cs typeface="Arial" panose="020B0604020202020204" pitchFamily="34" charset="0"/>
              </a:rPr>
              <a:t> backend</a:t>
            </a:r>
          </a:p>
        </p:txBody>
      </p:sp>
    </p:spTree>
    <p:extLst>
      <p:ext uri="{BB962C8B-B14F-4D97-AF65-F5344CB8AC3E}">
        <p14:creationId xmlns:p14="http://schemas.microsoft.com/office/powerpoint/2010/main" val="1892475591"/>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17</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do we implement the model?</a:t>
            </a:r>
            <a:br>
              <a:rPr lang="en-US" dirty="0">
                <a:solidFill>
                  <a:schemeClr val="accent3"/>
                </a:solidFill>
              </a:rPr>
            </a:br>
            <a:r>
              <a:rPr lang="en-US" sz="1800" b="0" dirty="0">
                <a:solidFill>
                  <a:schemeClr val="accent3"/>
                </a:solidFill>
              </a:rPr>
              <a:t>Now that we had a well-trained model, we needed a way to identify areas of interest in images; therefore, we used Google’s inception object detection API</a:t>
            </a:r>
            <a:endParaRPr lang="en-US" b="0" dirty="0">
              <a:solidFill>
                <a:schemeClr val="accent3"/>
              </a:solidFill>
            </a:endParaRPr>
          </a:p>
        </p:txBody>
      </p:sp>
      <p:pic>
        <p:nvPicPr>
          <p:cNvPr id="2050" name="Picture 2" descr="A man jogs along a suburban sidewalk in Las Vegas, Nev.">
            <a:extLst>
              <a:ext uri="{FF2B5EF4-FFF2-40B4-BE49-F238E27FC236}">
                <a16:creationId xmlns:a16="http://schemas.microsoft.com/office/drawing/2014/main" id="{A23681E0-DDE5-4503-B3D5-A94490ED8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892" y="2094670"/>
            <a:ext cx="3772790" cy="27038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E3D155B-CEDF-4B14-8029-982DD4F83EB9}"/>
              </a:ext>
            </a:extLst>
          </p:cNvPr>
          <p:cNvSpPr/>
          <p:nvPr/>
        </p:nvSpPr>
        <p:spPr>
          <a:xfrm>
            <a:off x="2231472" y="3892320"/>
            <a:ext cx="1495318" cy="579012"/>
          </a:xfrm>
          <a:prstGeom prst="rect">
            <a:avLst/>
          </a:prstGeom>
          <a:solidFill>
            <a:srgbClr val="78EE9D">
              <a:alpha val="32000"/>
            </a:srgbClr>
          </a:solidFill>
          <a:ln>
            <a:solidFill>
              <a:srgbClr val="78EE9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D89682F-9A53-4F5E-BC5C-F724B09ADE4D}"/>
              </a:ext>
            </a:extLst>
          </p:cNvPr>
          <p:cNvSpPr txBox="1"/>
          <p:nvPr/>
        </p:nvSpPr>
        <p:spPr>
          <a:xfrm>
            <a:off x="609599" y="1371600"/>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Using pre-trained inception models, we can accurately extract just the sidewalk elements of Street View images</a:t>
            </a:r>
            <a:endParaRPr lang="en-US" sz="1200" dirty="0">
              <a:solidFill>
                <a:srgbClr val="354CA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8B4C251E-EC65-4EFB-970B-940C5320544D}"/>
              </a:ext>
            </a:extLst>
          </p:cNvPr>
          <p:cNvSpPr/>
          <p:nvPr/>
        </p:nvSpPr>
        <p:spPr>
          <a:xfrm rot="16200000">
            <a:off x="3158596" y="3221138"/>
            <a:ext cx="959749" cy="305876"/>
          </a:xfrm>
          <a:prstGeom prst="rect">
            <a:avLst/>
          </a:prstGeom>
          <a:solidFill>
            <a:srgbClr val="92D050">
              <a:alpha val="32000"/>
            </a:srgbClr>
          </a:solid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60E24A-6E66-478C-8B80-F210890A2174}"/>
              </a:ext>
            </a:extLst>
          </p:cNvPr>
          <p:cNvSpPr/>
          <p:nvPr/>
        </p:nvSpPr>
        <p:spPr>
          <a:xfrm rot="16200000">
            <a:off x="928936" y="2731585"/>
            <a:ext cx="1579708" cy="305876"/>
          </a:xfrm>
          <a:prstGeom prst="rect">
            <a:avLst/>
          </a:prstGeom>
          <a:solidFill>
            <a:srgbClr val="00B050">
              <a:alpha val="32000"/>
            </a:srgbClr>
          </a:solid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94">
            <a:extLst>
              <a:ext uri="{FF2B5EF4-FFF2-40B4-BE49-F238E27FC236}">
                <a16:creationId xmlns:a16="http://schemas.microsoft.com/office/drawing/2014/main" id="{C6EC0131-1E9E-40E8-863D-92C5D4631577}"/>
              </a:ext>
            </a:extLst>
          </p:cNvPr>
          <p:cNvSpPr txBox="1">
            <a:spLocks noChangeArrowheads="1"/>
          </p:cNvSpPr>
          <p:nvPr/>
        </p:nvSpPr>
        <p:spPr bwMode="gray">
          <a:xfrm>
            <a:off x="3196205" y="2710973"/>
            <a:ext cx="922789" cy="169277"/>
          </a:xfrm>
          <a:prstGeom prst="rect">
            <a:avLst/>
          </a:prstGeom>
          <a:solidFill>
            <a:srgbClr val="92D050"/>
          </a:solidFill>
          <a:ln>
            <a:noFill/>
          </a:ln>
          <a:effectLst/>
          <a:extLst/>
        </p:spPr>
        <p:txBody>
          <a:bodyPr wrap="square" lIns="0" tIns="0" rIns="0" bIns="0">
            <a:spAutoFit/>
          </a:bodyPr>
          <a:lstStyle/>
          <a:p>
            <a:pPr algn="ctr">
              <a:lnSpc>
                <a:spcPct val="100000"/>
              </a:lnSpc>
            </a:pPr>
            <a:r>
              <a:rPr lang="en-US" sz="1100" b="1" dirty="0"/>
              <a:t>Person~ 95%</a:t>
            </a:r>
          </a:p>
        </p:txBody>
      </p:sp>
      <p:sp>
        <p:nvSpPr>
          <p:cNvPr id="12" name="Text Box 94">
            <a:extLst>
              <a:ext uri="{FF2B5EF4-FFF2-40B4-BE49-F238E27FC236}">
                <a16:creationId xmlns:a16="http://schemas.microsoft.com/office/drawing/2014/main" id="{9DE2B9A4-F027-442A-B85F-9746674B861D}"/>
              </a:ext>
            </a:extLst>
          </p:cNvPr>
          <p:cNvSpPr txBox="1">
            <a:spLocks noChangeArrowheads="1"/>
          </p:cNvSpPr>
          <p:nvPr/>
        </p:nvSpPr>
        <p:spPr bwMode="gray">
          <a:xfrm>
            <a:off x="1928068" y="2173905"/>
            <a:ext cx="922789" cy="169277"/>
          </a:xfrm>
          <a:prstGeom prst="rect">
            <a:avLst/>
          </a:prstGeom>
          <a:solidFill>
            <a:srgbClr val="00B050"/>
          </a:solidFill>
          <a:ln>
            <a:noFill/>
          </a:ln>
          <a:effectLst/>
          <a:extLst/>
        </p:spPr>
        <p:txBody>
          <a:bodyPr wrap="square" lIns="0" tIns="0" rIns="0" bIns="0">
            <a:spAutoFit/>
          </a:bodyPr>
          <a:lstStyle/>
          <a:p>
            <a:pPr algn="ctr">
              <a:lnSpc>
                <a:spcPct val="100000"/>
              </a:lnSpc>
            </a:pPr>
            <a:r>
              <a:rPr lang="en-US" sz="1100" b="1" dirty="0"/>
              <a:t>Pole~ 99%</a:t>
            </a:r>
          </a:p>
        </p:txBody>
      </p:sp>
      <p:sp>
        <p:nvSpPr>
          <p:cNvPr id="13" name="Text Box 94">
            <a:extLst>
              <a:ext uri="{FF2B5EF4-FFF2-40B4-BE49-F238E27FC236}">
                <a16:creationId xmlns:a16="http://schemas.microsoft.com/office/drawing/2014/main" id="{FE3F2C1B-59B1-46D7-8F0F-846B582E5820}"/>
              </a:ext>
            </a:extLst>
          </p:cNvPr>
          <p:cNvSpPr txBox="1">
            <a:spLocks noChangeArrowheads="1"/>
          </p:cNvSpPr>
          <p:nvPr/>
        </p:nvSpPr>
        <p:spPr bwMode="gray">
          <a:xfrm>
            <a:off x="2217236" y="3703858"/>
            <a:ext cx="922789" cy="169277"/>
          </a:xfrm>
          <a:prstGeom prst="rect">
            <a:avLst/>
          </a:prstGeom>
          <a:solidFill>
            <a:srgbClr val="78EE9D"/>
          </a:solidFill>
          <a:ln>
            <a:noFill/>
          </a:ln>
          <a:effectLst/>
          <a:extLst/>
        </p:spPr>
        <p:txBody>
          <a:bodyPr wrap="square" lIns="0" tIns="0" rIns="0" bIns="0">
            <a:spAutoFit/>
          </a:bodyPr>
          <a:lstStyle/>
          <a:p>
            <a:pPr algn="ctr">
              <a:lnSpc>
                <a:spcPct val="100000"/>
              </a:lnSpc>
            </a:pPr>
            <a:r>
              <a:rPr lang="en-US" sz="1100" b="1" dirty="0"/>
              <a:t>Sidewalk~ 93%</a:t>
            </a:r>
          </a:p>
        </p:txBody>
      </p:sp>
      <p:cxnSp>
        <p:nvCxnSpPr>
          <p:cNvPr id="14" name="Straight Connector 13">
            <a:extLst>
              <a:ext uri="{FF2B5EF4-FFF2-40B4-BE49-F238E27FC236}">
                <a16:creationId xmlns:a16="http://schemas.microsoft.com/office/drawing/2014/main" id="{2B1329F6-58AE-42AB-AE8F-85E528DF992A}"/>
              </a:ext>
            </a:extLst>
          </p:cNvPr>
          <p:cNvCxnSpPr>
            <a:cxnSpLocks/>
          </p:cNvCxnSpPr>
          <p:nvPr/>
        </p:nvCxnSpPr>
        <p:spPr>
          <a:xfrm flipH="1" flipV="1">
            <a:off x="7129255" y="3666845"/>
            <a:ext cx="280338" cy="6198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1E7F10D-372B-4A9D-AC0E-D3E4E87E6843}"/>
              </a:ext>
            </a:extLst>
          </p:cNvPr>
          <p:cNvCxnSpPr>
            <a:cxnSpLocks/>
          </p:cNvCxnSpPr>
          <p:nvPr/>
        </p:nvCxnSpPr>
        <p:spPr>
          <a:xfrm flipH="1">
            <a:off x="7134713" y="3728834"/>
            <a:ext cx="274880" cy="609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FC1E83-0EB6-423B-BBA7-17C022C7111F}"/>
              </a:ext>
            </a:extLst>
          </p:cNvPr>
          <p:cNvCxnSpPr>
            <a:cxnSpLocks/>
            <a:stCxn id="24" idx="1"/>
            <a:endCxn id="20" idx="0"/>
          </p:cNvCxnSpPr>
          <p:nvPr/>
        </p:nvCxnSpPr>
        <p:spPr>
          <a:xfrm flipH="1">
            <a:off x="6082303" y="3424034"/>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4442A3B-DE4A-4251-BC09-DC09FDD5033A}"/>
              </a:ext>
            </a:extLst>
          </p:cNvPr>
          <p:cNvCxnSpPr>
            <a:cxnSpLocks/>
            <a:stCxn id="25" idx="1"/>
            <a:endCxn id="21" idx="0"/>
          </p:cNvCxnSpPr>
          <p:nvPr/>
        </p:nvCxnSpPr>
        <p:spPr>
          <a:xfrm flipH="1">
            <a:off x="6234703" y="3576434"/>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4673417-728B-4665-BBC0-0EEBF257E7A5}"/>
              </a:ext>
            </a:extLst>
          </p:cNvPr>
          <p:cNvCxnSpPr>
            <a:cxnSpLocks/>
            <a:stCxn id="26" idx="1"/>
            <a:endCxn id="21" idx="3"/>
          </p:cNvCxnSpPr>
          <p:nvPr/>
        </p:nvCxnSpPr>
        <p:spPr>
          <a:xfrm flipH="1">
            <a:off x="6436039" y="3728834"/>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D096477-9AE7-499B-87C9-6C7E0004E7A0}"/>
              </a:ext>
            </a:extLst>
          </p:cNvPr>
          <p:cNvSpPr/>
          <p:nvPr/>
        </p:nvSpPr>
        <p:spPr>
          <a:xfrm>
            <a:off x="5728567" y="33245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F093FE8-BA1F-4EAB-8FBB-C8C21F699A95}"/>
              </a:ext>
            </a:extLst>
          </p:cNvPr>
          <p:cNvSpPr/>
          <p:nvPr/>
        </p:nvSpPr>
        <p:spPr>
          <a:xfrm>
            <a:off x="5880967" y="34769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B3F12C7-D7F2-49CC-A812-E25820E6F1C8}"/>
              </a:ext>
            </a:extLst>
          </p:cNvPr>
          <p:cNvSpPr/>
          <p:nvPr/>
        </p:nvSpPr>
        <p:spPr>
          <a:xfrm>
            <a:off x="6033367" y="36293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8F12D13-8C14-47AE-9973-3EA73A6A0C61}"/>
              </a:ext>
            </a:extLst>
          </p:cNvPr>
          <p:cNvSpPr/>
          <p:nvPr/>
        </p:nvSpPr>
        <p:spPr>
          <a:xfrm>
            <a:off x="6185767" y="37817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AC105E8-C111-493C-8146-06BBFF186168}"/>
              </a:ext>
            </a:extLst>
          </p:cNvPr>
          <p:cNvSpPr/>
          <p:nvPr/>
        </p:nvSpPr>
        <p:spPr>
          <a:xfrm>
            <a:off x="6363334" y="3858641"/>
            <a:ext cx="163301" cy="1136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369CCD4-6284-4161-B9B9-BECE512DB53F}"/>
              </a:ext>
            </a:extLst>
          </p:cNvPr>
          <p:cNvSpPr/>
          <p:nvPr/>
        </p:nvSpPr>
        <p:spPr>
          <a:xfrm>
            <a:off x="6558520" y="33256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0DB7764-169C-4747-8EDC-6D4721FF6CC8}"/>
              </a:ext>
            </a:extLst>
          </p:cNvPr>
          <p:cNvSpPr/>
          <p:nvPr/>
        </p:nvSpPr>
        <p:spPr>
          <a:xfrm>
            <a:off x="6710920" y="34780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6B623BC-6ED8-403D-9223-5CC08674DEAE}"/>
              </a:ext>
            </a:extLst>
          </p:cNvPr>
          <p:cNvSpPr/>
          <p:nvPr/>
        </p:nvSpPr>
        <p:spPr>
          <a:xfrm>
            <a:off x="6863320" y="36304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5D936C3-3170-4917-9784-4DC4064C7720}"/>
              </a:ext>
            </a:extLst>
          </p:cNvPr>
          <p:cNvSpPr/>
          <p:nvPr/>
        </p:nvSpPr>
        <p:spPr>
          <a:xfrm>
            <a:off x="7015720" y="37828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A234126-B635-40FA-88CC-4B534F86C7DF}"/>
              </a:ext>
            </a:extLst>
          </p:cNvPr>
          <p:cNvCxnSpPr>
            <a:cxnSpLocks/>
            <a:stCxn id="24" idx="1"/>
          </p:cNvCxnSpPr>
          <p:nvPr/>
        </p:nvCxnSpPr>
        <p:spPr>
          <a:xfrm flipH="1" flipV="1">
            <a:off x="6131239" y="3377432"/>
            <a:ext cx="427281" cy="4660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97E5F6A-2214-4139-8158-FBF1D01DE419}"/>
              </a:ext>
            </a:extLst>
          </p:cNvPr>
          <p:cNvCxnSpPr>
            <a:cxnSpLocks/>
            <a:stCxn id="25" idx="1"/>
          </p:cNvCxnSpPr>
          <p:nvPr/>
        </p:nvCxnSpPr>
        <p:spPr>
          <a:xfrm flipH="1" flipV="1">
            <a:off x="6283639" y="3515606"/>
            <a:ext cx="427281" cy="6082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4893E1E-BF70-4C8E-91C0-C8B324E51F30}"/>
              </a:ext>
            </a:extLst>
          </p:cNvPr>
          <p:cNvCxnSpPr>
            <a:cxnSpLocks/>
            <a:stCxn id="26" idx="1"/>
          </p:cNvCxnSpPr>
          <p:nvPr/>
        </p:nvCxnSpPr>
        <p:spPr>
          <a:xfrm flipH="1" flipV="1">
            <a:off x="6436039" y="3677254"/>
            <a:ext cx="427281" cy="515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2F8A9B9-3FA5-43B3-83FB-F5342EEC6702}"/>
              </a:ext>
            </a:extLst>
          </p:cNvPr>
          <p:cNvCxnSpPr>
            <a:cxnSpLocks/>
            <a:stCxn id="27" idx="1"/>
          </p:cNvCxnSpPr>
          <p:nvPr/>
        </p:nvCxnSpPr>
        <p:spPr>
          <a:xfrm flipH="1" flipV="1">
            <a:off x="6582982" y="3833390"/>
            <a:ext cx="432738" cy="4784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49A1677-0A7D-4061-86D3-0839E3ADE346}"/>
              </a:ext>
            </a:extLst>
          </p:cNvPr>
          <p:cNvCxnSpPr>
            <a:cxnSpLocks/>
            <a:stCxn id="27" idx="1"/>
            <a:endCxn id="22" idx="3"/>
          </p:cNvCxnSpPr>
          <p:nvPr/>
        </p:nvCxnSpPr>
        <p:spPr>
          <a:xfrm flipH="1">
            <a:off x="6588439" y="3881234"/>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A56653B-449A-4401-87F0-8BC938BBA2CE}"/>
              </a:ext>
            </a:extLst>
          </p:cNvPr>
          <p:cNvSpPr/>
          <p:nvPr/>
        </p:nvSpPr>
        <p:spPr>
          <a:xfrm rot="2997361">
            <a:off x="7144577" y="3574397"/>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4A5DCF9-D5F5-45A1-93B1-592FAB9E2D9F}"/>
              </a:ext>
            </a:extLst>
          </p:cNvPr>
          <p:cNvSpPr/>
          <p:nvPr/>
        </p:nvSpPr>
        <p:spPr>
          <a:xfrm rot="2997361">
            <a:off x="7358693" y="3471770"/>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41C90795-44CE-40BF-BC5F-00BA25F476AE}"/>
              </a:ext>
            </a:extLst>
          </p:cNvPr>
          <p:cNvCxnSpPr>
            <a:cxnSpLocks/>
          </p:cNvCxnSpPr>
          <p:nvPr/>
        </p:nvCxnSpPr>
        <p:spPr>
          <a:xfrm flipH="1">
            <a:off x="7516892" y="3561704"/>
            <a:ext cx="53902" cy="4117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Text Box 94">
            <a:extLst>
              <a:ext uri="{FF2B5EF4-FFF2-40B4-BE49-F238E27FC236}">
                <a16:creationId xmlns:a16="http://schemas.microsoft.com/office/drawing/2014/main" id="{FBAA6812-E169-4D48-8FC2-832DFD0366BD}"/>
              </a:ext>
            </a:extLst>
          </p:cNvPr>
          <p:cNvSpPr txBox="1">
            <a:spLocks noChangeArrowheads="1"/>
          </p:cNvSpPr>
          <p:nvPr/>
        </p:nvSpPr>
        <p:spPr bwMode="gray">
          <a:xfrm>
            <a:off x="7879794" y="3100053"/>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Curb cut</a:t>
            </a:r>
          </a:p>
        </p:txBody>
      </p:sp>
      <p:sp>
        <p:nvSpPr>
          <p:cNvPr id="37" name="Text Box 94">
            <a:extLst>
              <a:ext uri="{FF2B5EF4-FFF2-40B4-BE49-F238E27FC236}">
                <a16:creationId xmlns:a16="http://schemas.microsoft.com/office/drawing/2014/main" id="{E4BAA567-288F-490D-9A88-1D3F11E2F0D9}"/>
              </a:ext>
            </a:extLst>
          </p:cNvPr>
          <p:cNvSpPr txBox="1">
            <a:spLocks noChangeArrowheads="1"/>
          </p:cNvSpPr>
          <p:nvPr/>
        </p:nvSpPr>
        <p:spPr bwMode="gray">
          <a:xfrm>
            <a:off x="7879794" y="3346329"/>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No-Curb cut</a:t>
            </a:r>
          </a:p>
        </p:txBody>
      </p:sp>
      <p:sp>
        <p:nvSpPr>
          <p:cNvPr id="38" name="Line 5">
            <a:extLst>
              <a:ext uri="{FF2B5EF4-FFF2-40B4-BE49-F238E27FC236}">
                <a16:creationId xmlns:a16="http://schemas.microsoft.com/office/drawing/2014/main" id="{61DDEE1D-17E9-4158-B2CC-E9AB10C0F2D9}"/>
              </a:ext>
            </a:extLst>
          </p:cNvPr>
          <p:cNvSpPr>
            <a:spLocks noChangeShapeType="1"/>
          </p:cNvSpPr>
          <p:nvPr/>
        </p:nvSpPr>
        <p:spPr bwMode="gray">
          <a:xfrm>
            <a:off x="7733396" y="3424034"/>
            <a:ext cx="195496" cy="7042"/>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39" name="Line 5">
            <a:extLst>
              <a:ext uri="{FF2B5EF4-FFF2-40B4-BE49-F238E27FC236}">
                <a16:creationId xmlns:a16="http://schemas.microsoft.com/office/drawing/2014/main" id="{ACB7C8C1-0F81-4AEE-9AFC-7DFFB74A53A6}"/>
              </a:ext>
            </a:extLst>
          </p:cNvPr>
          <p:cNvSpPr>
            <a:spLocks noChangeShapeType="1"/>
          </p:cNvSpPr>
          <p:nvPr/>
        </p:nvSpPr>
        <p:spPr bwMode="gray">
          <a:xfrm flipV="1">
            <a:off x="3813833" y="3803931"/>
            <a:ext cx="1853017" cy="27803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40" name="Text Box 94">
            <a:extLst>
              <a:ext uri="{FF2B5EF4-FFF2-40B4-BE49-F238E27FC236}">
                <a16:creationId xmlns:a16="http://schemas.microsoft.com/office/drawing/2014/main" id="{FC75EABD-6FA8-4760-A750-29A971BBDCAB}"/>
              </a:ext>
            </a:extLst>
          </p:cNvPr>
          <p:cNvSpPr txBox="1">
            <a:spLocks noChangeArrowheads="1"/>
          </p:cNvSpPr>
          <p:nvPr/>
        </p:nvSpPr>
        <p:spPr bwMode="gray">
          <a:xfrm>
            <a:off x="5578679" y="2417937"/>
            <a:ext cx="2936671"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Feed these into model trained to find “poor cuts”</a:t>
            </a:r>
          </a:p>
        </p:txBody>
      </p:sp>
      <p:sp>
        <p:nvSpPr>
          <p:cNvPr id="41" name="Line 5">
            <a:extLst>
              <a:ext uri="{FF2B5EF4-FFF2-40B4-BE49-F238E27FC236}">
                <a16:creationId xmlns:a16="http://schemas.microsoft.com/office/drawing/2014/main" id="{98C889C8-1525-4065-B6E1-237E41B4A417}"/>
              </a:ext>
            </a:extLst>
          </p:cNvPr>
          <p:cNvSpPr>
            <a:spLocks noChangeShapeType="1"/>
          </p:cNvSpPr>
          <p:nvPr/>
        </p:nvSpPr>
        <p:spPr bwMode="gray">
          <a:xfrm flipV="1">
            <a:off x="7725006" y="3179477"/>
            <a:ext cx="270673" cy="236167"/>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330148942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18</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Model output on panoramic images</a:t>
            </a:r>
            <a:br>
              <a:rPr lang="en-US" dirty="0">
                <a:solidFill>
                  <a:schemeClr val="accent3"/>
                </a:solidFill>
              </a:rPr>
            </a:br>
            <a:r>
              <a:rPr lang="en-US" sz="1800" b="0" dirty="0">
                <a:solidFill>
                  <a:schemeClr val="accent3"/>
                </a:solidFill>
              </a:rPr>
              <a:t>The examples below show actual cuts that the model created on test sets of panoramic images; notice how depth and angle are accurately accounted for…</a:t>
            </a:r>
            <a:endParaRPr lang="en-US" b="0" dirty="0">
              <a:solidFill>
                <a:schemeClr val="accent3"/>
              </a:solidFill>
            </a:endParaRPr>
          </a:p>
        </p:txBody>
      </p:sp>
      <p:pic>
        <p:nvPicPr>
          <p:cNvPr id="42" name="Picture 41" descr="/Users/andrewabbott/Desktop/image1.png">
            <a:extLst>
              <a:ext uri="{FF2B5EF4-FFF2-40B4-BE49-F238E27FC236}">
                <a16:creationId xmlns:a16="http://schemas.microsoft.com/office/drawing/2014/main" id="{9A638580-7E75-4FE0-BD00-386248A987F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48939" y="2377077"/>
            <a:ext cx="3509554" cy="1977210"/>
          </a:xfrm>
          <a:prstGeom prst="rect">
            <a:avLst/>
          </a:prstGeom>
          <a:noFill/>
          <a:ln>
            <a:noFill/>
          </a:ln>
        </p:spPr>
      </p:pic>
      <p:pic>
        <p:nvPicPr>
          <p:cNvPr id="43" name="Picture 42" descr="/Users/andrewabbott/Desktop/image2.png">
            <a:extLst>
              <a:ext uri="{FF2B5EF4-FFF2-40B4-BE49-F238E27FC236}">
                <a16:creationId xmlns:a16="http://schemas.microsoft.com/office/drawing/2014/main" id="{4B1B2CF5-FF0C-4CDE-890E-CE7ED39259D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21633" y="2377077"/>
            <a:ext cx="3612470" cy="1977210"/>
          </a:xfrm>
          <a:prstGeom prst="rect">
            <a:avLst/>
          </a:prstGeom>
          <a:noFill/>
          <a:ln>
            <a:noFill/>
          </a:ln>
        </p:spPr>
      </p:pic>
      <p:sp>
        <p:nvSpPr>
          <p:cNvPr id="44" name="TextBox 43">
            <a:extLst>
              <a:ext uri="{FF2B5EF4-FFF2-40B4-BE49-F238E27FC236}">
                <a16:creationId xmlns:a16="http://schemas.microsoft.com/office/drawing/2014/main" id="{69CD5FB7-354A-447E-878C-A39CEB66A0C4}"/>
              </a:ext>
            </a:extLst>
          </p:cNvPr>
          <p:cNvSpPr txBox="1"/>
          <p:nvPr/>
        </p:nvSpPr>
        <p:spPr>
          <a:xfrm>
            <a:off x="2236690" y="1602432"/>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The bounding boxes below were drawn by the model.  The model cuts these images and classifies them with the CNN</a:t>
            </a:r>
            <a:endParaRPr lang="en-US" sz="1200" dirty="0">
              <a:solidFill>
                <a:srgbClr val="354CA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2252676"/>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19</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Now What? (1 of 2)</a:t>
            </a:r>
            <a:br>
              <a:rPr lang="en-US" dirty="0">
                <a:solidFill>
                  <a:schemeClr val="accent3"/>
                </a:solidFill>
              </a:rPr>
            </a:br>
            <a:r>
              <a:rPr lang="en-US" sz="1800" b="0" dirty="0">
                <a:solidFill>
                  <a:schemeClr val="accent3"/>
                </a:solidFill>
              </a:rPr>
              <a:t>Now that any image can be fed into the model, municipalities are able to leverage the classification process to identify areas that need improvement or budget allocation</a:t>
            </a:r>
            <a:endParaRPr lang="en-US" b="0" dirty="0">
              <a:solidFill>
                <a:schemeClr val="accent3"/>
              </a:solidFill>
            </a:endParaRPr>
          </a:p>
        </p:txBody>
      </p:sp>
      <p:pic>
        <p:nvPicPr>
          <p:cNvPr id="5" name="Picture 4" descr="Screen Clipping">
            <a:extLst>
              <a:ext uri="{FF2B5EF4-FFF2-40B4-BE49-F238E27FC236}">
                <a16:creationId xmlns:a16="http://schemas.microsoft.com/office/drawing/2014/main" id="{AD0FA05F-52A3-4C2D-903F-1487AEA8804E}"/>
              </a:ext>
            </a:extLst>
          </p:cNvPr>
          <p:cNvPicPr>
            <a:picLocks noChangeAspect="1"/>
          </p:cNvPicPr>
          <p:nvPr/>
        </p:nvPicPr>
        <p:blipFill>
          <a:blip r:embed="rId2"/>
          <a:stretch>
            <a:fillRect/>
          </a:stretch>
        </p:blipFill>
        <p:spPr>
          <a:xfrm>
            <a:off x="1500450" y="2182421"/>
            <a:ext cx="5142572" cy="3122496"/>
          </a:xfrm>
          <a:prstGeom prst="rect">
            <a:avLst/>
          </a:prstGeom>
        </p:spPr>
      </p:pic>
      <p:sp>
        <p:nvSpPr>
          <p:cNvPr id="9" name="Rectangle 8">
            <a:extLst>
              <a:ext uri="{FF2B5EF4-FFF2-40B4-BE49-F238E27FC236}">
                <a16:creationId xmlns:a16="http://schemas.microsoft.com/office/drawing/2014/main" id="{D833F8CE-078B-4639-8CA9-664D129B18FB}"/>
              </a:ext>
            </a:extLst>
          </p:cNvPr>
          <p:cNvSpPr/>
          <p:nvPr/>
        </p:nvSpPr>
        <p:spPr>
          <a:xfrm>
            <a:off x="3947062" y="2586033"/>
            <a:ext cx="1713510" cy="579012"/>
          </a:xfrm>
          <a:prstGeom prst="rect">
            <a:avLst/>
          </a:prstGeom>
          <a:solidFill>
            <a:srgbClr val="78EE9D">
              <a:alpha val="32000"/>
            </a:srgbClr>
          </a:solidFill>
          <a:ln>
            <a:solidFill>
              <a:srgbClr val="78EE9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BD4396-3D42-452F-93B9-B06C4DB80F6C}"/>
              </a:ext>
            </a:extLst>
          </p:cNvPr>
          <p:cNvSpPr/>
          <p:nvPr/>
        </p:nvSpPr>
        <p:spPr>
          <a:xfrm rot="19008429">
            <a:off x="3947063" y="3830139"/>
            <a:ext cx="1713510" cy="579012"/>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6C56C6-73B3-4456-9DBC-685DACDC330A}"/>
              </a:ext>
            </a:extLst>
          </p:cNvPr>
          <p:cNvSpPr/>
          <p:nvPr/>
        </p:nvSpPr>
        <p:spPr>
          <a:xfrm rot="21408755">
            <a:off x="4196167" y="4563469"/>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B4B8443-A40B-4B49-89A9-145C8CF1B162}"/>
              </a:ext>
            </a:extLst>
          </p:cNvPr>
          <p:cNvSpPr/>
          <p:nvPr/>
        </p:nvSpPr>
        <p:spPr>
          <a:xfrm rot="21408755">
            <a:off x="4459371" y="4711146"/>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F801C3-5DB4-4BC0-8B96-99253184201E}"/>
              </a:ext>
            </a:extLst>
          </p:cNvPr>
          <p:cNvSpPr/>
          <p:nvPr/>
        </p:nvSpPr>
        <p:spPr>
          <a:xfrm rot="21408755">
            <a:off x="4476871" y="4365825"/>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F7555C-2E44-4C4D-96FA-900951FD88C3}"/>
              </a:ext>
            </a:extLst>
          </p:cNvPr>
          <p:cNvSpPr/>
          <p:nvPr/>
        </p:nvSpPr>
        <p:spPr>
          <a:xfrm rot="21408755">
            <a:off x="4727186" y="3958632"/>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9A245ED-5FAD-4DE8-9E56-06422856D86E}"/>
              </a:ext>
            </a:extLst>
          </p:cNvPr>
          <p:cNvSpPr/>
          <p:nvPr/>
        </p:nvSpPr>
        <p:spPr>
          <a:xfrm rot="21408755">
            <a:off x="4643842" y="4272956"/>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449E680-B8A6-4D0D-BFB6-9713F036DF82}"/>
              </a:ext>
            </a:extLst>
          </p:cNvPr>
          <p:cNvSpPr/>
          <p:nvPr/>
        </p:nvSpPr>
        <p:spPr>
          <a:xfrm rot="21408755">
            <a:off x="4348567" y="4715869"/>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85F27B3-6DF9-4AD4-9747-0AC253B0CBD1}"/>
              </a:ext>
            </a:extLst>
          </p:cNvPr>
          <p:cNvSpPr/>
          <p:nvPr/>
        </p:nvSpPr>
        <p:spPr>
          <a:xfrm rot="21408755">
            <a:off x="4948643" y="3761074"/>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420DB8-B226-403C-9446-8F9CB7F8C287}"/>
              </a:ext>
            </a:extLst>
          </p:cNvPr>
          <p:cNvSpPr/>
          <p:nvPr/>
        </p:nvSpPr>
        <p:spPr>
          <a:xfrm rot="21408755">
            <a:off x="5101043" y="3913474"/>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D74FA8B-1B9B-4E88-8455-1C4D6CE8B606}"/>
              </a:ext>
            </a:extLst>
          </p:cNvPr>
          <p:cNvSpPr/>
          <p:nvPr/>
        </p:nvSpPr>
        <p:spPr>
          <a:xfrm>
            <a:off x="4033146" y="3046274"/>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1DBD45-B48F-49C4-B502-542241789413}"/>
              </a:ext>
            </a:extLst>
          </p:cNvPr>
          <p:cNvSpPr/>
          <p:nvPr/>
        </p:nvSpPr>
        <p:spPr>
          <a:xfrm>
            <a:off x="4243122" y="3029473"/>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2B8D592-8D92-4F36-B232-DB3EFCF55869}"/>
              </a:ext>
            </a:extLst>
          </p:cNvPr>
          <p:cNvSpPr/>
          <p:nvPr/>
        </p:nvSpPr>
        <p:spPr>
          <a:xfrm>
            <a:off x="4641052" y="3029473"/>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AD1CA57-0E00-45CC-B03A-FC115A033BAF}"/>
              </a:ext>
            </a:extLst>
          </p:cNvPr>
          <p:cNvSpPr/>
          <p:nvPr/>
        </p:nvSpPr>
        <p:spPr>
          <a:xfrm>
            <a:off x="5411890" y="2981074"/>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8E021C-B142-49EB-879C-B8AA66506126}"/>
              </a:ext>
            </a:extLst>
          </p:cNvPr>
          <p:cNvSpPr/>
          <p:nvPr/>
        </p:nvSpPr>
        <p:spPr>
          <a:xfrm>
            <a:off x="5362832" y="3026953"/>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4875DEA-B0D6-4F63-BB9E-A598DC897F7E}"/>
              </a:ext>
            </a:extLst>
          </p:cNvPr>
          <p:cNvSpPr/>
          <p:nvPr/>
        </p:nvSpPr>
        <p:spPr>
          <a:xfrm>
            <a:off x="5614853" y="2627174"/>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6154F82-2951-4AB7-9548-749CCE257A69}"/>
              </a:ext>
            </a:extLst>
          </p:cNvPr>
          <p:cNvSpPr/>
          <p:nvPr/>
        </p:nvSpPr>
        <p:spPr>
          <a:xfrm>
            <a:off x="4026017" y="2608778"/>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E7F35B-4730-4F7F-9C1C-768DBBC5A2A0}"/>
              </a:ext>
            </a:extLst>
          </p:cNvPr>
          <p:cNvSpPr/>
          <p:nvPr/>
        </p:nvSpPr>
        <p:spPr>
          <a:xfrm>
            <a:off x="4014514" y="2959511"/>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DEEFB6E-7E36-47D7-9936-CAC0AD3C67E8}"/>
              </a:ext>
            </a:extLst>
          </p:cNvPr>
          <p:cNvSpPr/>
          <p:nvPr/>
        </p:nvSpPr>
        <p:spPr>
          <a:xfrm>
            <a:off x="4980752" y="3000555"/>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E77E1DF-2389-428C-AA62-744A05BBFF3C}"/>
              </a:ext>
            </a:extLst>
          </p:cNvPr>
          <p:cNvSpPr/>
          <p:nvPr/>
        </p:nvSpPr>
        <p:spPr>
          <a:xfrm rot="16200000">
            <a:off x="2259762" y="3617735"/>
            <a:ext cx="1713510" cy="579012"/>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B8CB542-7E51-4C7A-BD81-528D14BC0088}"/>
              </a:ext>
            </a:extLst>
          </p:cNvPr>
          <p:cNvSpPr/>
          <p:nvPr/>
        </p:nvSpPr>
        <p:spPr>
          <a:xfrm>
            <a:off x="3145366" y="3091993"/>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D7F22B5-8210-43E5-9DD0-2F5667B30E83}"/>
              </a:ext>
            </a:extLst>
          </p:cNvPr>
          <p:cNvSpPr/>
          <p:nvPr/>
        </p:nvSpPr>
        <p:spPr>
          <a:xfrm>
            <a:off x="3168225" y="3724321"/>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D0B841-06BF-4F8D-AD4F-35FD494B004A}"/>
              </a:ext>
            </a:extLst>
          </p:cNvPr>
          <p:cNvSpPr/>
          <p:nvPr/>
        </p:nvSpPr>
        <p:spPr>
          <a:xfrm>
            <a:off x="3141766" y="3437926"/>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18CF84C-0F39-4CB5-9E33-1774A1160921}"/>
              </a:ext>
            </a:extLst>
          </p:cNvPr>
          <p:cNvSpPr/>
          <p:nvPr/>
        </p:nvSpPr>
        <p:spPr>
          <a:xfrm>
            <a:off x="2883428" y="3724321"/>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C9669B9-84EF-4B77-A69A-D2275BFB52C6}"/>
              </a:ext>
            </a:extLst>
          </p:cNvPr>
          <p:cNvSpPr/>
          <p:nvPr/>
        </p:nvSpPr>
        <p:spPr>
          <a:xfrm rot="21408755">
            <a:off x="2868592" y="4114066"/>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0002C0F-5E1A-4C9E-A777-C0EB47960D13}"/>
              </a:ext>
            </a:extLst>
          </p:cNvPr>
          <p:cNvSpPr/>
          <p:nvPr/>
        </p:nvSpPr>
        <p:spPr>
          <a:xfrm rot="21408755">
            <a:off x="2881820" y="4694235"/>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5712C3C-3CF2-4C68-9FBC-BE376FBD3B62}"/>
              </a:ext>
            </a:extLst>
          </p:cNvPr>
          <p:cNvSpPr/>
          <p:nvPr/>
        </p:nvSpPr>
        <p:spPr>
          <a:xfrm rot="21408755">
            <a:off x="2868592" y="3381203"/>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48D8A35-19DB-4BD7-B779-70746BC52784}"/>
              </a:ext>
            </a:extLst>
          </p:cNvPr>
          <p:cNvSpPr txBox="1"/>
          <p:nvPr/>
        </p:nvSpPr>
        <p:spPr>
          <a:xfrm>
            <a:off x="1953672" y="1650292"/>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Cities can use this model to create bird’s eye views of neighborhoods to identify the areas in most need</a:t>
            </a:r>
            <a:endParaRPr lang="en-US" sz="1200" dirty="0">
              <a:solidFill>
                <a:srgbClr val="354CA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1997301"/>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2</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The Problem</a:t>
            </a:r>
            <a:br>
              <a:rPr lang="en-US" dirty="0">
                <a:solidFill>
                  <a:schemeClr val="accent3"/>
                </a:solidFill>
              </a:rPr>
            </a:br>
            <a:r>
              <a:rPr lang="en-US" sz="1800" b="0" dirty="0">
                <a:solidFill>
                  <a:schemeClr val="accent3"/>
                </a:solidFill>
              </a:rPr>
              <a:t>Today, municipalities rely on word of mouth or expensive contractors using excel spreadsheets to identify sidewalk and infrastructure improvement projects</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This approach is neither efficient nor accurate</a:t>
            </a:r>
          </a:p>
          <a:p>
            <a:r>
              <a:rPr lang="en-US" sz="1400" dirty="0">
                <a:solidFill>
                  <a:schemeClr val="tx1"/>
                </a:solidFill>
              </a:rPr>
              <a:t>Also allows for the introduction of spending bias</a:t>
            </a:r>
          </a:p>
          <a:p>
            <a:r>
              <a:rPr lang="en-US" sz="1400" dirty="0">
                <a:solidFill>
                  <a:schemeClr val="tx1"/>
                </a:solidFill>
              </a:rPr>
              <a:t>The loudest voice in the room tends to get the infrastructure dollars, resulting in a high level of subjectivity</a:t>
            </a:r>
          </a:p>
        </p:txBody>
      </p:sp>
      <p:pic>
        <p:nvPicPr>
          <p:cNvPr id="7" name="Picture 6" descr="Screen Clipping">
            <a:extLst>
              <a:ext uri="{FF2B5EF4-FFF2-40B4-BE49-F238E27FC236}">
                <a16:creationId xmlns:a16="http://schemas.microsoft.com/office/drawing/2014/main" id="{97360C81-05BB-42A3-A7B2-AF6DD8310B9C}"/>
              </a:ext>
            </a:extLst>
          </p:cNvPr>
          <p:cNvPicPr>
            <a:picLocks noChangeAspect="1"/>
          </p:cNvPicPr>
          <p:nvPr/>
        </p:nvPicPr>
        <p:blipFill>
          <a:blip r:embed="rId2"/>
          <a:stretch>
            <a:fillRect/>
          </a:stretch>
        </p:blipFill>
        <p:spPr>
          <a:xfrm>
            <a:off x="3595343" y="2959753"/>
            <a:ext cx="1721729" cy="2013603"/>
          </a:xfrm>
          <a:prstGeom prst="rect">
            <a:avLst/>
          </a:prstGeom>
        </p:spPr>
      </p:pic>
      <p:pic>
        <p:nvPicPr>
          <p:cNvPr id="9" name="Picture 8" descr="Screen Clipping">
            <a:extLst>
              <a:ext uri="{FF2B5EF4-FFF2-40B4-BE49-F238E27FC236}">
                <a16:creationId xmlns:a16="http://schemas.microsoft.com/office/drawing/2014/main" id="{83AF5B45-AE86-4806-B865-EE0CC8D84EF5}"/>
              </a:ext>
            </a:extLst>
          </p:cNvPr>
          <p:cNvPicPr>
            <a:picLocks noChangeAspect="1"/>
          </p:cNvPicPr>
          <p:nvPr/>
        </p:nvPicPr>
        <p:blipFill>
          <a:blip r:embed="rId3"/>
          <a:stretch>
            <a:fillRect/>
          </a:stretch>
        </p:blipFill>
        <p:spPr>
          <a:xfrm>
            <a:off x="575732" y="3423296"/>
            <a:ext cx="2575837" cy="1086516"/>
          </a:xfrm>
          <a:prstGeom prst="rect">
            <a:avLst/>
          </a:prstGeom>
        </p:spPr>
      </p:pic>
      <p:sp>
        <p:nvSpPr>
          <p:cNvPr id="11" name="Text Box 94">
            <a:extLst>
              <a:ext uri="{FF2B5EF4-FFF2-40B4-BE49-F238E27FC236}">
                <a16:creationId xmlns:a16="http://schemas.microsoft.com/office/drawing/2014/main" id="{F398FAE7-A692-42D9-A61D-F87D7D34F86A}"/>
              </a:ext>
            </a:extLst>
          </p:cNvPr>
          <p:cNvSpPr txBox="1">
            <a:spLocks noChangeArrowheads="1"/>
          </p:cNvSpPr>
          <p:nvPr/>
        </p:nvSpPr>
        <p:spPr bwMode="gray">
          <a:xfrm>
            <a:off x="370022" y="241834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Excel</a:t>
            </a:r>
          </a:p>
        </p:txBody>
      </p:sp>
      <p:sp>
        <p:nvSpPr>
          <p:cNvPr id="12" name="Text Box 94">
            <a:extLst>
              <a:ext uri="{FF2B5EF4-FFF2-40B4-BE49-F238E27FC236}">
                <a16:creationId xmlns:a16="http://schemas.microsoft.com/office/drawing/2014/main" id="{E8C9F155-F18B-4DB5-8E52-721E8C5F61F9}"/>
              </a:ext>
            </a:extLst>
          </p:cNvPr>
          <p:cNvSpPr txBox="1">
            <a:spLocks noChangeArrowheads="1"/>
          </p:cNvSpPr>
          <p:nvPr/>
        </p:nvSpPr>
        <p:spPr bwMode="gray">
          <a:xfrm>
            <a:off x="1741622" y="2269795"/>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Or</a:t>
            </a:r>
          </a:p>
        </p:txBody>
      </p:sp>
      <p:sp>
        <p:nvSpPr>
          <p:cNvPr id="13" name="Text Box 94">
            <a:extLst>
              <a:ext uri="{FF2B5EF4-FFF2-40B4-BE49-F238E27FC236}">
                <a16:creationId xmlns:a16="http://schemas.microsoft.com/office/drawing/2014/main" id="{959DB35C-7EE6-49A6-B6D3-002874816336}"/>
              </a:ext>
            </a:extLst>
          </p:cNvPr>
          <p:cNvSpPr txBox="1">
            <a:spLocks noChangeArrowheads="1"/>
          </p:cNvSpPr>
          <p:nvPr/>
        </p:nvSpPr>
        <p:spPr bwMode="gray">
          <a:xfrm>
            <a:off x="2969295" y="241834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Complaints</a:t>
            </a:r>
          </a:p>
        </p:txBody>
      </p:sp>
      <p:sp>
        <p:nvSpPr>
          <p:cNvPr id="15" name="Text Box 94">
            <a:extLst>
              <a:ext uri="{FF2B5EF4-FFF2-40B4-BE49-F238E27FC236}">
                <a16:creationId xmlns:a16="http://schemas.microsoft.com/office/drawing/2014/main" id="{C834F162-2F9D-4A75-958E-18573EF5ACA6}"/>
              </a:ext>
            </a:extLst>
          </p:cNvPr>
          <p:cNvSpPr txBox="1">
            <a:spLocks noChangeArrowheads="1"/>
          </p:cNvSpPr>
          <p:nvPr/>
        </p:nvSpPr>
        <p:spPr bwMode="gray">
          <a:xfrm>
            <a:off x="1741622" y="1516341"/>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Today, $ are allocated via:</a:t>
            </a:r>
          </a:p>
        </p:txBody>
      </p:sp>
    </p:spTree>
    <p:extLst>
      <p:ext uri="{BB962C8B-B14F-4D97-AF65-F5344CB8AC3E}">
        <p14:creationId xmlns:p14="http://schemas.microsoft.com/office/powerpoint/2010/main" val="2224949984"/>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20</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Now What? (2 of 2)</a:t>
            </a:r>
            <a:br>
              <a:rPr lang="en-US" dirty="0">
                <a:solidFill>
                  <a:schemeClr val="accent3"/>
                </a:solidFill>
              </a:rPr>
            </a:br>
            <a:r>
              <a:rPr lang="en-US" sz="1800" b="0" dirty="0">
                <a:solidFill>
                  <a:schemeClr val="accent3"/>
                </a:solidFill>
              </a:rPr>
              <a:t>This model could also be leveraged into an application for the mobility challenged that routes them on paths that contain quality infrastructure</a:t>
            </a:r>
            <a:endParaRPr lang="en-US" b="0" dirty="0">
              <a:solidFill>
                <a:schemeClr val="accent3"/>
              </a:solidFill>
            </a:endParaRPr>
          </a:p>
        </p:txBody>
      </p:sp>
      <p:pic>
        <p:nvPicPr>
          <p:cNvPr id="38" name="Picture 37" descr="Screen Clipping">
            <a:extLst>
              <a:ext uri="{FF2B5EF4-FFF2-40B4-BE49-F238E27FC236}">
                <a16:creationId xmlns:a16="http://schemas.microsoft.com/office/drawing/2014/main" id="{C2BC094B-F360-4089-8E5A-FABC0CBF4464}"/>
              </a:ext>
            </a:extLst>
          </p:cNvPr>
          <p:cNvPicPr>
            <a:picLocks noChangeAspect="1"/>
          </p:cNvPicPr>
          <p:nvPr/>
        </p:nvPicPr>
        <p:blipFill>
          <a:blip r:embed="rId2"/>
          <a:stretch>
            <a:fillRect/>
          </a:stretch>
        </p:blipFill>
        <p:spPr>
          <a:xfrm>
            <a:off x="609600" y="2022086"/>
            <a:ext cx="7944362" cy="2986332"/>
          </a:xfrm>
          <a:prstGeom prst="rect">
            <a:avLst/>
          </a:prstGeom>
        </p:spPr>
      </p:pic>
      <p:sp>
        <p:nvSpPr>
          <p:cNvPr id="39" name="Rectangle 38">
            <a:extLst>
              <a:ext uri="{FF2B5EF4-FFF2-40B4-BE49-F238E27FC236}">
                <a16:creationId xmlns:a16="http://schemas.microsoft.com/office/drawing/2014/main" id="{3F11A478-E550-4EAB-8D20-DECFC9ADFBBE}"/>
              </a:ext>
            </a:extLst>
          </p:cNvPr>
          <p:cNvSpPr/>
          <p:nvPr/>
        </p:nvSpPr>
        <p:spPr>
          <a:xfrm rot="20746447">
            <a:off x="3920818" y="4249990"/>
            <a:ext cx="3766913"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60B6659-661A-4991-A2F3-7A3BD54AF8E2}"/>
              </a:ext>
            </a:extLst>
          </p:cNvPr>
          <p:cNvSpPr/>
          <p:nvPr/>
        </p:nvSpPr>
        <p:spPr>
          <a:xfrm rot="4631366">
            <a:off x="2340863" y="3429062"/>
            <a:ext cx="267704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6129579-9C1F-43B8-B544-1CD43DA14FC2}"/>
              </a:ext>
            </a:extLst>
          </p:cNvPr>
          <p:cNvSpPr/>
          <p:nvPr/>
        </p:nvSpPr>
        <p:spPr>
          <a:xfrm rot="20818165">
            <a:off x="991842" y="2365500"/>
            <a:ext cx="2439864" cy="5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661B97D-D8C1-4776-870A-6CF5CECF7FC0}"/>
              </a:ext>
            </a:extLst>
          </p:cNvPr>
          <p:cNvSpPr/>
          <p:nvPr/>
        </p:nvSpPr>
        <p:spPr>
          <a:xfrm rot="4631366">
            <a:off x="5163106" y="3526552"/>
            <a:ext cx="1338383" cy="4571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491E64E-9F12-4B8A-99B5-7E9DBAC05363}"/>
              </a:ext>
            </a:extLst>
          </p:cNvPr>
          <p:cNvSpPr/>
          <p:nvPr/>
        </p:nvSpPr>
        <p:spPr>
          <a:xfrm rot="20914108">
            <a:off x="3678001" y="3069358"/>
            <a:ext cx="2046142" cy="5069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B77386B-4FF1-4639-897B-0364141466C8}"/>
              </a:ext>
            </a:extLst>
          </p:cNvPr>
          <p:cNvSpPr/>
          <p:nvPr/>
        </p:nvSpPr>
        <p:spPr>
          <a:xfrm rot="19008429">
            <a:off x="5490369" y="2748975"/>
            <a:ext cx="342518" cy="342294"/>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Screen Clipping">
            <a:extLst>
              <a:ext uri="{FF2B5EF4-FFF2-40B4-BE49-F238E27FC236}">
                <a16:creationId xmlns:a16="http://schemas.microsoft.com/office/drawing/2014/main" id="{510A545E-87EC-4543-8B4F-A0B9FCF79B68}"/>
              </a:ext>
            </a:extLst>
          </p:cNvPr>
          <p:cNvPicPr>
            <a:picLocks noChangeAspect="1"/>
          </p:cNvPicPr>
          <p:nvPr/>
        </p:nvPicPr>
        <p:blipFill>
          <a:blip r:embed="rId3"/>
          <a:stretch>
            <a:fillRect/>
          </a:stretch>
        </p:blipFill>
        <p:spPr>
          <a:xfrm>
            <a:off x="7589872" y="3902371"/>
            <a:ext cx="192415" cy="300867"/>
          </a:xfrm>
          <a:prstGeom prst="rect">
            <a:avLst/>
          </a:prstGeom>
        </p:spPr>
      </p:pic>
      <p:pic>
        <p:nvPicPr>
          <p:cNvPr id="48" name="Picture 47" descr="Screen Clipping">
            <a:extLst>
              <a:ext uri="{FF2B5EF4-FFF2-40B4-BE49-F238E27FC236}">
                <a16:creationId xmlns:a16="http://schemas.microsoft.com/office/drawing/2014/main" id="{20B38348-0551-4B5A-BACA-6718D71B2BCF}"/>
              </a:ext>
            </a:extLst>
          </p:cNvPr>
          <p:cNvPicPr>
            <a:picLocks noChangeAspect="1"/>
          </p:cNvPicPr>
          <p:nvPr/>
        </p:nvPicPr>
        <p:blipFill>
          <a:blip r:embed="rId4"/>
          <a:stretch>
            <a:fillRect/>
          </a:stretch>
        </p:blipFill>
        <p:spPr>
          <a:xfrm>
            <a:off x="845300" y="2523506"/>
            <a:ext cx="138730" cy="238441"/>
          </a:xfrm>
          <a:prstGeom prst="rect">
            <a:avLst/>
          </a:prstGeom>
        </p:spPr>
      </p:pic>
      <p:sp>
        <p:nvSpPr>
          <p:cNvPr id="49" name="Rectangle 48">
            <a:extLst>
              <a:ext uri="{FF2B5EF4-FFF2-40B4-BE49-F238E27FC236}">
                <a16:creationId xmlns:a16="http://schemas.microsoft.com/office/drawing/2014/main" id="{CEB60D6F-70B4-40F9-B2D3-8B68B1E4A482}"/>
              </a:ext>
            </a:extLst>
          </p:cNvPr>
          <p:cNvSpPr/>
          <p:nvPr/>
        </p:nvSpPr>
        <p:spPr>
          <a:xfrm>
            <a:off x="5953811" y="2498568"/>
            <a:ext cx="775111" cy="2393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Poor curb cut</a:t>
            </a:r>
          </a:p>
        </p:txBody>
      </p:sp>
    </p:spTree>
    <p:extLst>
      <p:ext uri="{BB962C8B-B14F-4D97-AF65-F5344CB8AC3E}">
        <p14:creationId xmlns:p14="http://schemas.microsoft.com/office/powerpoint/2010/main" val="303745177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21</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a:bodyPr>
          <a:lstStyle/>
          <a:p>
            <a:r>
              <a:rPr lang="en-US" dirty="0">
                <a:solidFill>
                  <a:schemeClr val="accent3"/>
                </a:solidFill>
              </a:rPr>
              <a:t>Conclusion</a:t>
            </a:r>
            <a:br>
              <a:rPr lang="en-US" dirty="0">
                <a:solidFill>
                  <a:schemeClr val="accent3"/>
                </a:solidFill>
              </a:rPr>
            </a:br>
            <a:endParaRPr lang="en-US" b="0" dirty="0">
              <a:solidFill>
                <a:schemeClr val="accent3"/>
              </a:solidFill>
            </a:endParaRPr>
          </a:p>
        </p:txBody>
      </p:sp>
      <p:sp>
        <p:nvSpPr>
          <p:cNvPr id="14" name="Content Placeholder 2">
            <a:extLst>
              <a:ext uri="{FF2B5EF4-FFF2-40B4-BE49-F238E27FC236}">
                <a16:creationId xmlns:a16="http://schemas.microsoft.com/office/drawing/2014/main" id="{24AD5732-81D1-4F63-B269-06FAA5E08E03}"/>
              </a:ext>
            </a:extLst>
          </p:cNvPr>
          <p:cNvSpPr>
            <a:spLocks noGrp="1"/>
          </p:cNvSpPr>
          <p:nvPr>
            <p:ph idx="1"/>
          </p:nvPr>
        </p:nvSpPr>
        <p:spPr>
          <a:xfrm>
            <a:off x="609600" y="1604168"/>
            <a:ext cx="7905750" cy="4568031"/>
          </a:xfrm>
        </p:spPr>
        <p:txBody>
          <a:bodyPr>
            <a:normAutofit/>
          </a:bodyPr>
          <a:lstStyle/>
          <a:p>
            <a:r>
              <a:rPr lang="en-US" sz="1400" dirty="0">
                <a:solidFill>
                  <a:schemeClr val="tx1"/>
                </a:solidFill>
              </a:rPr>
              <a:t>This model demonstrates how Deep learning can be applied to an everyday problem such as poor sidewalk quality</a:t>
            </a:r>
          </a:p>
          <a:p>
            <a:r>
              <a:rPr lang="en-US" sz="1400" dirty="0">
                <a:solidFill>
                  <a:schemeClr val="tx1"/>
                </a:solidFill>
              </a:rPr>
              <a:t>Using tools such as Google’s object detection API, we can productionize the model in relatively short order</a:t>
            </a:r>
          </a:p>
          <a:p>
            <a:r>
              <a:rPr lang="en-US" sz="1400" dirty="0">
                <a:solidFill>
                  <a:schemeClr val="tx1"/>
                </a:solidFill>
              </a:rPr>
              <a:t>These models can now be used to create apps that aid in:</a:t>
            </a:r>
          </a:p>
          <a:p>
            <a:pPr lvl="1"/>
            <a:r>
              <a:rPr lang="en-US" sz="1200" dirty="0">
                <a:solidFill>
                  <a:schemeClr val="tx1"/>
                </a:solidFill>
              </a:rPr>
              <a:t>Planning infrastructure projects</a:t>
            </a:r>
          </a:p>
          <a:p>
            <a:pPr lvl="1"/>
            <a:r>
              <a:rPr lang="en-US" sz="1200" dirty="0">
                <a:solidFill>
                  <a:schemeClr val="tx1"/>
                </a:solidFill>
              </a:rPr>
              <a:t>Helping the disabled safely navigate a city</a:t>
            </a:r>
          </a:p>
          <a:p>
            <a:pPr lvl="1"/>
            <a:r>
              <a:rPr lang="en-US" sz="1200" dirty="0">
                <a:solidFill>
                  <a:schemeClr val="tx1"/>
                </a:solidFill>
              </a:rPr>
              <a:t>Expanding the mode beyond curbs to incorporate other obstacles</a:t>
            </a:r>
          </a:p>
        </p:txBody>
      </p:sp>
    </p:spTree>
    <p:extLst>
      <p:ext uri="{BB962C8B-B14F-4D97-AF65-F5344CB8AC3E}">
        <p14:creationId xmlns:p14="http://schemas.microsoft.com/office/powerpoint/2010/main" val="1842373351"/>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3</a:t>
            </a:fld>
            <a:endParaRPr lang="en-US" dirty="0"/>
          </a:p>
        </p:txBody>
      </p:sp>
      <p:sp>
        <p:nvSpPr>
          <p:cNvPr id="3" name="Content Placeholder 2">
            <a:extLst>
              <a:ext uri="{FF2B5EF4-FFF2-40B4-BE49-F238E27FC236}">
                <a16:creationId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b="1" dirty="0">
                <a:solidFill>
                  <a:schemeClr val="tx1"/>
                </a:solidFill>
              </a:rPr>
              <a:t>Sidewalks</a:t>
            </a:r>
            <a:r>
              <a:rPr lang="en-US" sz="1400" dirty="0">
                <a:solidFill>
                  <a:schemeClr val="tx1"/>
                </a:solidFill>
              </a:rPr>
              <a:t> remain the </a:t>
            </a:r>
            <a:r>
              <a:rPr lang="en-US" sz="1400" b="1" dirty="0">
                <a:solidFill>
                  <a:schemeClr val="tx1"/>
                </a:solidFill>
              </a:rPr>
              <a:t>single most used</a:t>
            </a:r>
            <a:r>
              <a:rPr lang="en-US" sz="1400" dirty="0">
                <a:solidFill>
                  <a:schemeClr val="tx1"/>
                </a:solidFill>
              </a:rPr>
              <a:t> means of </a:t>
            </a:r>
            <a:r>
              <a:rPr lang="en-US" sz="1400" b="1" dirty="0">
                <a:solidFill>
                  <a:schemeClr val="tx1"/>
                </a:solidFill>
              </a:rPr>
              <a:t>transportation</a:t>
            </a:r>
            <a:r>
              <a:rPr lang="en-US" sz="1400" dirty="0">
                <a:solidFill>
                  <a:schemeClr val="tx1"/>
                </a:solidFill>
              </a:rPr>
              <a:t> for those who are mobility challenged</a:t>
            </a:r>
          </a:p>
          <a:p>
            <a:r>
              <a:rPr lang="en-US" sz="1400" dirty="0">
                <a:solidFill>
                  <a:schemeClr val="tx1"/>
                </a:solidFill>
              </a:rPr>
              <a:t>Only 17.4% of working-age wheelchair users are employed</a:t>
            </a:r>
          </a:p>
          <a:p>
            <a:r>
              <a:rPr lang="en-US" sz="1400" dirty="0">
                <a:solidFill>
                  <a:schemeClr val="tx1"/>
                </a:solidFill>
              </a:rPr>
              <a:t>This means that many of those bound to wheelchairs do not have the ability to purchase other modes of transportation and rely heavily on sidewalks</a:t>
            </a:r>
          </a:p>
          <a:p>
            <a:r>
              <a:rPr lang="en-US" sz="1400" dirty="0">
                <a:solidFill>
                  <a:schemeClr val="tx1"/>
                </a:solidFill>
              </a:rPr>
              <a:t>In many cases, </a:t>
            </a:r>
            <a:r>
              <a:rPr lang="en-US" sz="1400" b="1" dirty="0">
                <a:solidFill>
                  <a:schemeClr val="tx1"/>
                </a:solidFill>
              </a:rPr>
              <a:t>sidewalks</a:t>
            </a:r>
            <a:r>
              <a:rPr lang="en-US" sz="1400" dirty="0">
                <a:solidFill>
                  <a:schemeClr val="tx1"/>
                </a:solidFill>
              </a:rPr>
              <a:t> are their </a:t>
            </a:r>
            <a:r>
              <a:rPr lang="en-US" sz="1400" b="1" dirty="0">
                <a:solidFill>
                  <a:schemeClr val="tx1"/>
                </a:solidFill>
              </a:rPr>
              <a:t>only path</a:t>
            </a:r>
            <a:r>
              <a:rPr lang="en-US" sz="1400" dirty="0">
                <a:solidFill>
                  <a:schemeClr val="tx1"/>
                </a:solidFill>
              </a:rPr>
              <a:t> to get where they need to go</a:t>
            </a:r>
          </a:p>
          <a:p>
            <a:r>
              <a:rPr lang="en-US" sz="1400" dirty="0">
                <a:solidFill>
                  <a:schemeClr val="tx1"/>
                </a:solidFill>
              </a:rPr>
              <a:t>For many municipalities the process of sidewalk assessment is a painstaking process that involves subjective assessment</a:t>
            </a:r>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Why is this problem a big deal?</a:t>
            </a:r>
            <a:br>
              <a:rPr lang="en-US" dirty="0">
                <a:solidFill>
                  <a:schemeClr val="accent3"/>
                </a:solidFill>
              </a:rPr>
            </a:br>
            <a:r>
              <a:rPr lang="en-US" b="0" dirty="0">
                <a:solidFill>
                  <a:schemeClr val="accent3"/>
                </a:solidFill>
              </a:rPr>
              <a:t>It is estimated that every major metroplex in the United States has large areas which are either inaccessible to or provide challenges to the disabled</a:t>
            </a:r>
          </a:p>
        </p:txBody>
      </p:sp>
      <p:pic>
        <p:nvPicPr>
          <p:cNvPr id="1026" name="Picture 2" descr="Image result for bad sidewalks">
            <a:extLst>
              <a:ext uri="{FF2B5EF4-FFF2-40B4-BE49-F238E27FC236}">
                <a16:creationId xmlns:a16="http://schemas.microsoft.com/office/drawing/2014/main" id="{D27B7706-B383-4124-A56F-7415269C7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76961"/>
            <a:ext cx="2362384" cy="1570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Image result for bad sidewalks">
            <a:extLst>
              <a:ext uri="{FF2B5EF4-FFF2-40B4-BE49-F238E27FC236}">
                <a16:creationId xmlns:a16="http://schemas.microsoft.com/office/drawing/2014/main" id="{DECC00C3-9558-4DD8-A26C-FF9B30C5F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402" y="2944535"/>
            <a:ext cx="2279708" cy="22797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Image result for bad sidewalks">
            <a:extLst>
              <a:ext uri="{FF2B5EF4-FFF2-40B4-BE49-F238E27FC236}">
                <a16:creationId xmlns:a16="http://schemas.microsoft.com/office/drawing/2014/main" id="{10639F52-4D86-4C3A-8C3F-3132042EDC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277" y="4095749"/>
            <a:ext cx="276225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72103"/>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4</a:t>
            </a:fld>
            <a:endParaRPr lang="en-US" dirty="0"/>
          </a:p>
        </p:txBody>
      </p:sp>
      <p:sp>
        <p:nvSpPr>
          <p:cNvPr id="3" name="Content Placeholder 2">
            <a:extLst>
              <a:ext uri="{FF2B5EF4-FFF2-40B4-BE49-F238E27FC236}">
                <a16:creationId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As baby boomers continue to age the </a:t>
            </a:r>
            <a:r>
              <a:rPr lang="en-US" sz="1400" b="1" dirty="0">
                <a:solidFill>
                  <a:schemeClr val="tx1"/>
                </a:solidFill>
              </a:rPr>
              <a:t>rate of increase </a:t>
            </a:r>
            <a:r>
              <a:rPr lang="en-US" sz="1400" dirty="0">
                <a:solidFill>
                  <a:schemeClr val="tx1"/>
                </a:solidFill>
              </a:rPr>
              <a:t>in the population of wheel chair users will continue to </a:t>
            </a:r>
            <a:r>
              <a:rPr lang="en-US" sz="1400" b="1" dirty="0">
                <a:solidFill>
                  <a:schemeClr val="tx1"/>
                </a:solidFill>
              </a:rPr>
              <a:t>rise</a:t>
            </a:r>
          </a:p>
          <a:p>
            <a:r>
              <a:rPr lang="en-US" sz="1400" b="1" dirty="0">
                <a:solidFill>
                  <a:schemeClr val="tx1"/>
                </a:solidFill>
              </a:rPr>
              <a:t>Ambulatory disabilities </a:t>
            </a:r>
            <a:r>
              <a:rPr lang="en-US" sz="1400" dirty="0">
                <a:solidFill>
                  <a:schemeClr val="tx1"/>
                </a:solidFill>
              </a:rPr>
              <a:t>continue to be both the </a:t>
            </a:r>
            <a:r>
              <a:rPr lang="en-US" sz="1400" b="1" dirty="0">
                <a:solidFill>
                  <a:schemeClr val="tx1"/>
                </a:solidFill>
              </a:rPr>
              <a:t>fastest growing </a:t>
            </a:r>
            <a:r>
              <a:rPr lang="en-US" sz="1400" dirty="0">
                <a:solidFill>
                  <a:schemeClr val="tx1"/>
                </a:solidFill>
              </a:rPr>
              <a:t>and the largest portion of total disabilities in the country</a:t>
            </a:r>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This problem isn’t going away</a:t>
            </a:r>
            <a:br>
              <a:rPr lang="en-US" dirty="0">
                <a:solidFill>
                  <a:schemeClr val="accent3"/>
                </a:solidFill>
              </a:rPr>
            </a:br>
            <a:r>
              <a:rPr lang="en-US" sz="1800" b="0" dirty="0">
                <a:solidFill>
                  <a:schemeClr val="accent3"/>
                </a:solidFill>
              </a:rPr>
              <a:t>Each year, approximately 2 million new users adopt wheelchairs as their primary mode of mobility and ambulatory disabilities are the largest portion of total disabilities</a:t>
            </a:r>
            <a:endParaRPr lang="en-US" b="0" dirty="0">
              <a:solidFill>
                <a:schemeClr val="accent3"/>
              </a:solidFill>
            </a:endParaRPr>
          </a:p>
        </p:txBody>
      </p:sp>
      <p:pic>
        <p:nvPicPr>
          <p:cNvPr id="6" name="Picture 5" descr="Screen Clipping">
            <a:extLst>
              <a:ext uri="{FF2B5EF4-FFF2-40B4-BE49-F238E27FC236}">
                <a16:creationId xmlns:a16="http://schemas.microsoft.com/office/drawing/2014/main" id="{9DB6A9C1-5CDE-4042-8171-7FD8AD9C7301}"/>
              </a:ext>
            </a:extLst>
          </p:cNvPr>
          <p:cNvPicPr>
            <a:picLocks noChangeAspect="1"/>
          </p:cNvPicPr>
          <p:nvPr/>
        </p:nvPicPr>
        <p:blipFill>
          <a:blip r:embed="rId2"/>
          <a:stretch>
            <a:fillRect/>
          </a:stretch>
        </p:blipFill>
        <p:spPr>
          <a:xfrm>
            <a:off x="1475688" y="4135703"/>
            <a:ext cx="2554758" cy="1098510"/>
          </a:xfrm>
          <a:prstGeom prst="rect">
            <a:avLst/>
          </a:prstGeom>
        </p:spPr>
      </p:pic>
      <p:sp>
        <p:nvSpPr>
          <p:cNvPr id="10" name="Text Box 94">
            <a:extLst>
              <a:ext uri="{FF2B5EF4-FFF2-40B4-BE49-F238E27FC236}">
                <a16:creationId xmlns:a16="http://schemas.microsoft.com/office/drawing/2014/main" id="{FF3B1152-DF8A-4F4A-9A69-88482BF61E61}"/>
              </a:ext>
            </a:extLst>
          </p:cNvPr>
          <p:cNvSpPr txBox="1">
            <a:spLocks noChangeArrowheads="1"/>
          </p:cNvSpPr>
          <p:nvPr/>
        </p:nvSpPr>
        <p:spPr bwMode="gray">
          <a:xfrm>
            <a:off x="1475688" y="3412026"/>
            <a:ext cx="2416030"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+ 2 Million people each year</a:t>
            </a:r>
          </a:p>
        </p:txBody>
      </p:sp>
      <p:sp>
        <p:nvSpPr>
          <p:cNvPr id="11" name="Text Box 94">
            <a:extLst>
              <a:ext uri="{FF2B5EF4-FFF2-40B4-BE49-F238E27FC236}">
                <a16:creationId xmlns:a16="http://schemas.microsoft.com/office/drawing/2014/main" id="{DCD9B67C-2052-44CD-935E-738528D268E3}"/>
              </a:ext>
            </a:extLst>
          </p:cNvPr>
          <p:cNvSpPr txBox="1">
            <a:spLocks noChangeArrowheads="1"/>
          </p:cNvSpPr>
          <p:nvPr/>
        </p:nvSpPr>
        <p:spPr bwMode="gray">
          <a:xfrm>
            <a:off x="1366630" y="1844683"/>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6.7% of the U.S. population</a:t>
            </a:r>
          </a:p>
        </p:txBody>
      </p:sp>
      <p:pic>
        <p:nvPicPr>
          <p:cNvPr id="2050" name="Picture 2" descr="Image result for wheelchair clipart">
            <a:extLst>
              <a:ext uri="{FF2B5EF4-FFF2-40B4-BE49-F238E27FC236}">
                <a16:creationId xmlns:a16="http://schemas.microsoft.com/office/drawing/2014/main" id="{3005ABD2-370E-4A53-A30B-41B6EB8CA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880" y="2260584"/>
            <a:ext cx="745350" cy="7758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rutches clipart">
            <a:extLst>
              <a:ext uri="{FF2B5EF4-FFF2-40B4-BE49-F238E27FC236}">
                <a16:creationId xmlns:a16="http://schemas.microsoft.com/office/drawing/2014/main" id="{5C0CC705-B340-4FF6-8AAD-C6EC1C5F0E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8711" y="2223431"/>
            <a:ext cx="776287" cy="76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Screen Clipping">
            <a:extLst>
              <a:ext uri="{FF2B5EF4-FFF2-40B4-BE49-F238E27FC236}">
                <a16:creationId xmlns:a16="http://schemas.microsoft.com/office/drawing/2014/main" id="{A98DDE8D-CF79-4C21-8C9B-85721BD1202C}"/>
              </a:ext>
            </a:extLst>
          </p:cNvPr>
          <p:cNvPicPr>
            <a:picLocks noChangeAspect="1"/>
          </p:cNvPicPr>
          <p:nvPr/>
        </p:nvPicPr>
        <p:blipFill>
          <a:blip r:embed="rId5"/>
          <a:stretch>
            <a:fillRect/>
          </a:stretch>
        </p:blipFill>
        <p:spPr>
          <a:xfrm>
            <a:off x="2913963" y="2171581"/>
            <a:ext cx="889586" cy="887400"/>
          </a:xfrm>
          <a:prstGeom prst="rect">
            <a:avLst/>
          </a:prstGeom>
        </p:spPr>
      </p:pic>
      <p:pic>
        <p:nvPicPr>
          <p:cNvPr id="2056" name="Picture 8" descr="Image result for walker clipart">
            <a:extLst>
              <a:ext uri="{FF2B5EF4-FFF2-40B4-BE49-F238E27FC236}">
                <a16:creationId xmlns:a16="http://schemas.microsoft.com/office/drawing/2014/main" id="{F3D1EBFF-EBB3-423D-9471-E9209D57A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1427" y="2120926"/>
            <a:ext cx="844126" cy="1055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74872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5</a:t>
            </a:fld>
            <a:endParaRPr lang="en-US" dirty="0"/>
          </a:p>
        </p:txBody>
      </p:sp>
      <p:sp>
        <p:nvSpPr>
          <p:cNvPr id="3" name="Content Placeholder 2">
            <a:extLst>
              <a:ext uri="{FF2B5EF4-FFF2-40B4-BE49-F238E27FC236}">
                <a16:creationId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While total traffic fatalities have been on the decline for several years, </a:t>
            </a:r>
            <a:r>
              <a:rPr lang="en-US" sz="1400" b="1" dirty="0">
                <a:solidFill>
                  <a:schemeClr val="tx1"/>
                </a:solidFill>
              </a:rPr>
              <a:t>pedestrian fatalities increased</a:t>
            </a:r>
            <a:r>
              <a:rPr lang="en-US" sz="1400" dirty="0">
                <a:solidFill>
                  <a:schemeClr val="tx1"/>
                </a:solidFill>
              </a:rPr>
              <a:t> by </a:t>
            </a:r>
            <a:r>
              <a:rPr lang="en-US" sz="1400" b="1" dirty="0">
                <a:solidFill>
                  <a:schemeClr val="tx1"/>
                </a:solidFill>
              </a:rPr>
              <a:t>12 percent </a:t>
            </a:r>
            <a:r>
              <a:rPr lang="en-US" sz="1400" dirty="0">
                <a:solidFill>
                  <a:schemeClr val="tx1"/>
                </a:solidFill>
              </a:rPr>
              <a:t>between 2006 and 2015 and continue to rise</a:t>
            </a:r>
          </a:p>
          <a:p>
            <a:r>
              <a:rPr lang="en-US" sz="1400" dirty="0">
                <a:solidFill>
                  <a:schemeClr val="tx1"/>
                </a:solidFill>
              </a:rPr>
              <a:t>The number of pedestrians killed in 2015 was the highest this statistic has been since 1996</a:t>
            </a:r>
          </a:p>
          <a:p>
            <a:r>
              <a:rPr lang="en-US" sz="1400" dirty="0">
                <a:solidFill>
                  <a:schemeClr val="tx1"/>
                </a:solidFill>
              </a:rPr>
              <a:t>An estimated 70,000 pedestrians were also injured in vehicle wrecks in 2015</a:t>
            </a:r>
          </a:p>
          <a:p>
            <a:r>
              <a:rPr lang="en-US" sz="1400" dirty="0">
                <a:solidFill>
                  <a:schemeClr val="tx1"/>
                </a:solidFill>
              </a:rPr>
              <a:t>Providing </a:t>
            </a:r>
            <a:r>
              <a:rPr lang="en-US" sz="1400" b="1" dirty="0">
                <a:solidFill>
                  <a:schemeClr val="tx1"/>
                </a:solidFill>
              </a:rPr>
              <a:t>better curb cut designations</a:t>
            </a:r>
            <a:r>
              <a:rPr lang="en-US" sz="1400" dirty="0">
                <a:solidFill>
                  <a:schemeClr val="tx1"/>
                </a:solidFill>
              </a:rPr>
              <a:t> and crosswalks in the </a:t>
            </a:r>
            <a:r>
              <a:rPr lang="en-US" sz="1400" b="1" dirty="0">
                <a:solidFill>
                  <a:schemeClr val="tx1"/>
                </a:solidFill>
              </a:rPr>
              <a:t>correct places </a:t>
            </a:r>
            <a:r>
              <a:rPr lang="en-US" sz="1400" dirty="0">
                <a:solidFill>
                  <a:schemeClr val="tx1"/>
                </a:solidFill>
              </a:rPr>
              <a:t>with better visibility</a:t>
            </a:r>
            <a:r>
              <a:rPr lang="en-US" sz="1400" b="1" dirty="0">
                <a:solidFill>
                  <a:schemeClr val="tx1"/>
                </a:solidFill>
              </a:rPr>
              <a:t> </a:t>
            </a:r>
            <a:r>
              <a:rPr lang="en-US" sz="1400" dirty="0">
                <a:solidFill>
                  <a:schemeClr val="tx1"/>
                </a:solidFill>
              </a:rPr>
              <a:t>could have potentially mitigated these deaths</a:t>
            </a:r>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…And it doesn’t just impact the mobility impaired</a:t>
            </a:r>
            <a:br>
              <a:rPr lang="en-US" dirty="0">
                <a:solidFill>
                  <a:schemeClr val="accent3"/>
                </a:solidFill>
              </a:rPr>
            </a:br>
            <a:r>
              <a:rPr lang="en-US" sz="1800" b="0" dirty="0">
                <a:solidFill>
                  <a:schemeClr val="accent3"/>
                </a:solidFill>
              </a:rPr>
              <a:t>In 2015, 5,376 pedestrians and 818 bicyclists were killed in crashes with motor vehicles, representing approximately 18% of the total traffic fatalities in that year</a:t>
            </a:r>
            <a:endParaRPr lang="en-US" b="0" dirty="0">
              <a:solidFill>
                <a:schemeClr val="accent3"/>
              </a:solidFill>
            </a:endParaRPr>
          </a:p>
        </p:txBody>
      </p:sp>
      <p:sp>
        <p:nvSpPr>
          <p:cNvPr id="12" name="Text Box 94">
            <a:extLst>
              <a:ext uri="{FF2B5EF4-FFF2-40B4-BE49-F238E27FC236}">
                <a16:creationId xmlns:a16="http://schemas.microsoft.com/office/drawing/2014/main" id="{A27EE695-6F45-4862-95B0-BC3D7488CF16}"/>
              </a:ext>
            </a:extLst>
          </p:cNvPr>
          <p:cNvSpPr txBox="1">
            <a:spLocks noChangeArrowheads="1"/>
          </p:cNvSpPr>
          <p:nvPr/>
        </p:nvSpPr>
        <p:spPr bwMode="gray">
          <a:xfrm>
            <a:off x="1575220" y="1921134"/>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5,376 pedestrians</a:t>
            </a:r>
          </a:p>
        </p:txBody>
      </p:sp>
      <p:sp>
        <p:nvSpPr>
          <p:cNvPr id="13" name="Text Box 94">
            <a:extLst>
              <a:ext uri="{FF2B5EF4-FFF2-40B4-BE49-F238E27FC236}">
                <a16:creationId xmlns:a16="http://schemas.microsoft.com/office/drawing/2014/main" id="{B2EE6A26-04C5-46CE-A57A-37D6EA3ACCBE}"/>
              </a:ext>
            </a:extLst>
          </p:cNvPr>
          <p:cNvSpPr txBox="1">
            <a:spLocks noChangeArrowheads="1"/>
          </p:cNvSpPr>
          <p:nvPr/>
        </p:nvSpPr>
        <p:spPr bwMode="gray">
          <a:xfrm>
            <a:off x="0" y="3019058"/>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818 bicyclists</a:t>
            </a:r>
          </a:p>
        </p:txBody>
      </p:sp>
      <p:pic>
        <p:nvPicPr>
          <p:cNvPr id="7" name="Picture 6" descr="Screen Clipping">
            <a:extLst>
              <a:ext uri="{FF2B5EF4-FFF2-40B4-BE49-F238E27FC236}">
                <a16:creationId xmlns:a16="http://schemas.microsoft.com/office/drawing/2014/main" id="{6CD1A7ED-F2E6-48F6-857D-53F6FD4AA3BB}"/>
              </a:ext>
            </a:extLst>
          </p:cNvPr>
          <p:cNvPicPr>
            <a:picLocks noChangeAspect="1"/>
          </p:cNvPicPr>
          <p:nvPr/>
        </p:nvPicPr>
        <p:blipFill>
          <a:blip r:embed="rId2"/>
          <a:stretch>
            <a:fillRect/>
          </a:stretch>
        </p:blipFill>
        <p:spPr>
          <a:xfrm>
            <a:off x="672431" y="1484932"/>
            <a:ext cx="1100717" cy="974319"/>
          </a:xfrm>
          <a:prstGeom prst="rect">
            <a:avLst/>
          </a:prstGeom>
        </p:spPr>
      </p:pic>
      <p:pic>
        <p:nvPicPr>
          <p:cNvPr id="16" name="Picture 15" descr="Screen Clipping">
            <a:extLst>
              <a:ext uri="{FF2B5EF4-FFF2-40B4-BE49-F238E27FC236}">
                <a16:creationId xmlns:a16="http://schemas.microsoft.com/office/drawing/2014/main" id="{EE3D47DE-A7D2-4976-9F2C-33C47823DBAA}"/>
              </a:ext>
            </a:extLst>
          </p:cNvPr>
          <p:cNvPicPr>
            <a:picLocks noChangeAspect="1"/>
          </p:cNvPicPr>
          <p:nvPr/>
        </p:nvPicPr>
        <p:blipFill>
          <a:blip r:embed="rId3"/>
          <a:stretch>
            <a:fillRect/>
          </a:stretch>
        </p:blipFill>
        <p:spPr>
          <a:xfrm>
            <a:off x="2702056" y="2539296"/>
            <a:ext cx="1258865" cy="1267300"/>
          </a:xfrm>
          <a:prstGeom prst="rect">
            <a:avLst/>
          </a:prstGeom>
        </p:spPr>
      </p:pic>
      <p:pic>
        <p:nvPicPr>
          <p:cNvPr id="18" name="Picture 17" descr="Screen Clipping">
            <a:extLst>
              <a:ext uri="{FF2B5EF4-FFF2-40B4-BE49-F238E27FC236}">
                <a16:creationId xmlns:a16="http://schemas.microsoft.com/office/drawing/2014/main" id="{6459D575-10E5-495F-8744-4973A40CC667}"/>
              </a:ext>
            </a:extLst>
          </p:cNvPr>
          <p:cNvPicPr>
            <a:picLocks noChangeAspect="1"/>
          </p:cNvPicPr>
          <p:nvPr/>
        </p:nvPicPr>
        <p:blipFill>
          <a:blip r:embed="rId4"/>
          <a:stretch>
            <a:fillRect/>
          </a:stretch>
        </p:blipFill>
        <p:spPr>
          <a:xfrm>
            <a:off x="965200" y="4787566"/>
            <a:ext cx="3344333" cy="1241983"/>
          </a:xfrm>
          <a:prstGeom prst="rect">
            <a:avLst/>
          </a:prstGeom>
        </p:spPr>
      </p:pic>
      <p:sp>
        <p:nvSpPr>
          <p:cNvPr id="22" name="Text Box 94">
            <a:extLst>
              <a:ext uri="{FF2B5EF4-FFF2-40B4-BE49-F238E27FC236}">
                <a16:creationId xmlns:a16="http://schemas.microsoft.com/office/drawing/2014/main" id="{E16793E6-A22C-4CE9-B95C-142C2F12F0CF}"/>
              </a:ext>
            </a:extLst>
          </p:cNvPr>
          <p:cNvSpPr txBox="1">
            <a:spLocks noChangeArrowheads="1"/>
          </p:cNvSpPr>
          <p:nvPr/>
        </p:nvSpPr>
        <p:spPr bwMode="gray">
          <a:xfrm>
            <a:off x="965199" y="4442854"/>
            <a:ext cx="3344333"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Better sidewalks = lives saved</a:t>
            </a:r>
          </a:p>
        </p:txBody>
      </p:sp>
    </p:spTree>
    <p:extLst>
      <p:ext uri="{BB962C8B-B14F-4D97-AF65-F5344CB8AC3E}">
        <p14:creationId xmlns:p14="http://schemas.microsoft.com/office/powerpoint/2010/main" val="323078500"/>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6</a:t>
            </a:fld>
            <a:endParaRPr lang="en-US" dirty="0"/>
          </a:p>
        </p:txBody>
      </p:sp>
      <p:sp>
        <p:nvSpPr>
          <p:cNvPr id="3" name="Content Placeholder 2">
            <a:extLst>
              <a:ext uri="{FF2B5EF4-FFF2-40B4-BE49-F238E27FC236}">
                <a16:creationId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The sedentary habits and lifestyles of Americans is nothing short of an epidemic</a:t>
            </a:r>
          </a:p>
          <a:p>
            <a:r>
              <a:rPr lang="en-US" sz="1400" dirty="0">
                <a:solidFill>
                  <a:schemeClr val="tx1"/>
                </a:solidFill>
              </a:rPr>
              <a:t>A lack of physical activity leads to diseases such as obesity, cardiovascular disease, diabetes, and even cancer</a:t>
            </a:r>
          </a:p>
          <a:p>
            <a:r>
              <a:rPr lang="en-US" sz="1400" dirty="0">
                <a:solidFill>
                  <a:schemeClr val="tx1"/>
                </a:solidFill>
              </a:rPr>
              <a:t>If the </a:t>
            </a:r>
            <a:r>
              <a:rPr lang="en-US" sz="1400" b="1" dirty="0">
                <a:solidFill>
                  <a:schemeClr val="tx1"/>
                </a:solidFill>
              </a:rPr>
              <a:t>small price</a:t>
            </a:r>
            <a:r>
              <a:rPr lang="en-US" sz="1400" dirty="0">
                <a:solidFill>
                  <a:schemeClr val="tx1"/>
                </a:solidFill>
              </a:rPr>
              <a:t> of building </a:t>
            </a:r>
            <a:r>
              <a:rPr lang="en-US" sz="1400" b="1" dirty="0">
                <a:solidFill>
                  <a:schemeClr val="tx1"/>
                </a:solidFill>
              </a:rPr>
              <a:t>sidewalks</a:t>
            </a:r>
            <a:r>
              <a:rPr lang="en-US" sz="1400" dirty="0">
                <a:solidFill>
                  <a:schemeClr val="tx1"/>
                </a:solidFill>
              </a:rPr>
              <a:t> has the ability to offset skyrocketing medical costs and death, shouldn’t we as a society invest in ourselves?</a:t>
            </a:r>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…poor sidewalk quality also carries health ramifications</a:t>
            </a:r>
            <a:br>
              <a:rPr lang="en-US" dirty="0">
                <a:solidFill>
                  <a:schemeClr val="accent3"/>
                </a:solidFill>
              </a:rPr>
            </a:br>
            <a:r>
              <a:rPr lang="en-US" sz="1800" b="0" dirty="0">
                <a:solidFill>
                  <a:schemeClr val="accent3"/>
                </a:solidFill>
              </a:rPr>
              <a:t>The CDC states that inaccessible or nonexistent sidewalks have been linked the sedentary habits that are growing at an alarming rate in the U.S.</a:t>
            </a:r>
            <a:endParaRPr lang="en-US" b="0" dirty="0">
              <a:solidFill>
                <a:schemeClr val="accent3"/>
              </a:solidFill>
            </a:endParaRPr>
          </a:p>
        </p:txBody>
      </p:sp>
      <p:sp>
        <p:nvSpPr>
          <p:cNvPr id="22" name="Text Box 94">
            <a:extLst>
              <a:ext uri="{FF2B5EF4-FFF2-40B4-BE49-F238E27FC236}">
                <a16:creationId xmlns:a16="http://schemas.microsoft.com/office/drawing/2014/main" id="{E16793E6-A22C-4CE9-B95C-142C2F12F0CF}"/>
              </a:ext>
            </a:extLst>
          </p:cNvPr>
          <p:cNvSpPr txBox="1">
            <a:spLocks noChangeArrowheads="1"/>
          </p:cNvSpPr>
          <p:nvPr/>
        </p:nvSpPr>
        <p:spPr bwMode="gray">
          <a:xfrm>
            <a:off x="965199" y="4248116"/>
            <a:ext cx="3866860"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Better sidewalks = healthy living</a:t>
            </a:r>
          </a:p>
        </p:txBody>
      </p:sp>
      <p:sp>
        <p:nvSpPr>
          <p:cNvPr id="11" name="Text Box 94">
            <a:extLst>
              <a:ext uri="{FF2B5EF4-FFF2-40B4-BE49-F238E27FC236}">
                <a16:creationId xmlns:a16="http://schemas.microsoft.com/office/drawing/2014/main" id="{9ADD7620-F4E3-4864-8C85-86DC5FCF0BEF}"/>
              </a:ext>
            </a:extLst>
          </p:cNvPr>
          <p:cNvSpPr txBox="1">
            <a:spLocks noChangeArrowheads="1"/>
          </p:cNvSpPr>
          <p:nvPr/>
        </p:nvSpPr>
        <p:spPr bwMode="gray">
          <a:xfrm>
            <a:off x="1999067" y="184468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9.4% of the population</a:t>
            </a:r>
          </a:p>
        </p:txBody>
      </p:sp>
      <p:pic>
        <p:nvPicPr>
          <p:cNvPr id="6" name="Picture 5" descr="Screen Clipping">
            <a:extLst>
              <a:ext uri="{FF2B5EF4-FFF2-40B4-BE49-F238E27FC236}">
                <a16:creationId xmlns:a16="http://schemas.microsoft.com/office/drawing/2014/main" id="{B8A69E68-720B-4261-8663-F5A1999E1769}"/>
              </a:ext>
            </a:extLst>
          </p:cNvPr>
          <p:cNvPicPr>
            <a:picLocks noChangeAspect="1"/>
          </p:cNvPicPr>
          <p:nvPr/>
        </p:nvPicPr>
        <p:blipFill>
          <a:blip r:embed="rId2"/>
          <a:stretch>
            <a:fillRect/>
          </a:stretch>
        </p:blipFill>
        <p:spPr>
          <a:xfrm>
            <a:off x="651935" y="1758201"/>
            <a:ext cx="851342" cy="788517"/>
          </a:xfrm>
          <a:prstGeom prst="rect">
            <a:avLst/>
          </a:prstGeom>
        </p:spPr>
      </p:pic>
      <p:sp>
        <p:nvSpPr>
          <p:cNvPr id="14" name="Text Box 94">
            <a:extLst>
              <a:ext uri="{FF2B5EF4-FFF2-40B4-BE49-F238E27FC236}">
                <a16:creationId xmlns:a16="http://schemas.microsoft.com/office/drawing/2014/main" id="{3B8AF3F2-384F-431A-8D7A-8A882EDDBA07}"/>
              </a:ext>
            </a:extLst>
          </p:cNvPr>
          <p:cNvSpPr txBox="1">
            <a:spLocks noChangeArrowheads="1"/>
          </p:cNvSpPr>
          <p:nvPr/>
        </p:nvSpPr>
        <p:spPr bwMode="gray">
          <a:xfrm>
            <a:off x="1999067" y="214948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1.5M new cases/year</a:t>
            </a:r>
          </a:p>
        </p:txBody>
      </p:sp>
      <p:pic>
        <p:nvPicPr>
          <p:cNvPr id="9" name="Picture 8" descr="Screen Clipping">
            <a:extLst>
              <a:ext uri="{FF2B5EF4-FFF2-40B4-BE49-F238E27FC236}">
                <a16:creationId xmlns:a16="http://schemas.microsoft.com/office/drawing/2014/main" id="{47268EA6-F70A-4759-B790-2E9616AB3578}"/>
              </a:ext>
            </a:extLst>
          </p:cNvPr>
          <p:cNvPicPr>
            <a:picLocks noChangeAspect="1"/>
          </p:cNvPicPr>
          <p:nvPr/>
        </p:nvPicPr>
        <p:blipFill>
          <a:blip r:embed="rId3"/>
          <a:stretch>
            <a:fillRect/>
          </a:stretch>
        </p:blipFill>
        <p:spPr>
          <a:xfrm>
            <a:off x="651935" y="3056948"/>
            <a:ext cx="1521592" cy="608637"/>
          </a:xfrm>
          <a:prstGeom prst="rect">
            <a:avLst/>
          </a:prstGeom>
        </p:spPr>
      </p:pic>
      <p:sp>
        <p:nvSpPr>
          <p:cNvPr id="17" name="Text Box 94">
            <a:extLst>
              <a:ext uri="{FF2B5EF4-FFF2-40B4-BE49-F238E27FC236}">
                <a16:creationId xmlns:a16="http://schemas.microsoft.com/office/drawing/2014/main" id="{36FA3E51-5E46-498A-97BC-ABD84CA26ED0}"/>
              </a:ext>
            </a:extLst>
          </p:cNvPr>
          <p:cNvSpPr txBox="1">
            <a:spLocks noChangeArrowheads="1"/>
          </p:cNvSpPr>
          <p:nvPr/>
        </p:nvSpPr>
        <p:spPr bwMode="gray">
          <a:xfrm>
            <a:off x="2249455" y="3128269"/>
            <a:ext cx="2486479"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#1 killer of Americans: heart disease</a:t>
            </a:r>
          </a:p>
        </p:txBody>
      </p:sp>
      <p:pic>
        <p:nvPicPr>
          <p:cNvPr id="15" name="Picture 14" descr="Screen Clipping">
            <a:extLst>
              <a:ext uri="{FF2B5EF4-FFF2-40B4-BE49-F238E27FC236}">
                <a16:creationId xmlns:a16="http://schemas.microsoft.com/office/drawing/2014/main" id="{AA003E45-6780-41FE-A4E9-A857292E6D54}"/>
              </a:ext>
            </a:extLst>
          </p:cNvPr>
          <p:cNvPicPr>
            <a:picLocks noChangeAspect="1"/>
          </p:cNvPicPr>
          <p:nvPr/>
        </p:nvPicPr>
        <p:blipFill>
          <a:blip r:embed="rId4"/>
          <a:stretch>
            <a:fillRect/>
          </a:stretch>
        </p:blipFill>
        <p:spPr>
          <a:xfrm>
            <a:off x="1503277" y="4693820"/>
            <a:ext cx="3029373" cy="1600423"/>
          </a:xfrm>
          <a:prstGeom prst="rect">
            <a:avLst/>
          </a:prstGeom>
        </p:spPr>
      </p:pic>
    </p:spTree>
    <p:extLst>
      <p:ext uri="{BB962C8B-B14F-4D97-AF65-F5344CB8AC3E}">
        <p14:creationId xmlns:p14="http://schemas.microsoft.com/office/powerpoint/2010/main" val="19488660"/>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7</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This begs the question: why we aren’t doing more today?</a:t>
            </a:r>
            <a:br>
              <a:rPr lang="en-US" dirty="0">
                <a:solidFill>
                  <a:schemeClr val="accent3"/>
                </a:solidFill>
              </a:rPr>
            </a:br>
            <a:r>
              <a:rPr lang="en-US" sz="1800" b="0" dirty="0">
                <a:solidFill>
                  <a:schemeClr val="accent3"/>
                </a:solidFill>
              </a:rPr>
              <a:t>If there are so many ramifications to having poor sidewalk and curb cut infrastructure, why aren’t we doing more?</a:t>
            </a:r>
            <a:endParaRPr lang="en-US" b="0" dirty="0">
              <a:solidFill>
                <a:schemeClr val="accent3"/>
              </a:solidFill>
            </a:endParaRPr>
          </a:p>
        </p:txBody>
      </p:sp>
      <p:sp>
        <p:nvSpPr>
          <p:cNvPr id="16" name="Text Box 94">
            <a:extLst>
              <a:ext uri="{FF2B5EF4-FFF2-40B4-BE49-F238E27FC236}">
                <a16:creationId xmlns:a16="http://schemas.microsoft.com/office/drawing/2014/main" id="{117F7DD8-32AC-4769-B561-768BED45AC5C}"/>
              </a:ext>
            </a:extLst>
          </p:cNvPr>
          <p:cNvSpPr txBox="1">
            <a:spLocks noChangeArrowheads="1"/>
          </p:cNvSpPr>
          <p:nvPr/>
        </p:nvSpPr>
        <p:spPr bwMode="gray">
          <a:xfrm>
            <a:off x="2871522" y="1528696"/>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If poor sidewalks = </a:t>
            </a:r>
          </a:p>
        </p:txBody>
      </p:sp>
      <p:pic>
        <p:nvPicPr>
          <p:cNvPr id="18" name="Picture 2" descr="Image result for wheelchair clipart">
            <a:extLst>
              <a:ext uri="{FF2B5EF4-FFF2-40B4-BE49-F238E27FC236}">
                <a16:creationId xmlns:a16="http://schemas.microsoft.com/office/drawing/2014/main" id="{C027D1B5-B51F-4D84-B2B2-9F16334143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584" y="2057384"/>
            <a:ext cx="427586" cy="445078"/>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94">
            <a:extLst>
              <a:ext uri="{FF2B5EF4-FFF2-40B4-BE49-F238E27FC236}">
                <a16:creationId xmlns:a16="http://schemas.microsoft.com/office/drawing/2014/main" id="{237D1609-4515-4813-9A00-E4FF20EA711A}"/>
              </a:ext>
            </a:extLst>
          </p:cNvPr>
          <p:cNvSpPr txBox="1">
            <a:spLocks noChangeArrowheads="1"/>
          </p:cNvSpPr>
          <p:nvPr/>
        </p:nvSpPr>
        <p:spPr bwMode="gray">
          <a:xfrm>
            <a:off x="3938322" y="2130549"/>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Inaccessibility</a:t>
            </a:r>
          </a:p>
        </p:txBody>
      </p:sp>
      <p:pic>
        <p:nvPicPr>
          <p:cNvPr id="20" name="Picture 19" descr="Screen Clipping">
            <a:extLst>
              <a:ext uri="{FF2B5EF4-FFF2-40B4-BE49-F238E27FC236}">
                <a16:creationId xmlns:a16="http://schemas.microsoft.com/office/drawing/2014/main" id="{8BD3328F-E418-4CC0-883B-3A14BE6EEB40}"/>
              </a:ext>
            </a:extLst>
          </p:cNvPr>
          <p:cNvPicPr>
            <a:picLocks noChangeAspect="1"/>
          </p:cNvPicPr>
          <p:nvPr/>
        </p:nvPicPr>
        <p:blipFill>
          <a:blip r:embed="rId3"/>
          <a:stretch>
            <a:fillRect/>
          </a:stretch>
        </p:blipFill>
        <p:spPr>
          <a:xfrm>
            <a:off x="1100668" y="2637614"/>
            <a:ext cx="639766" cy="566300"/>
          </a:xfrm>
          <a:prstGeom prst="rect">
            <a:avLst/>
          </a:prstGeom>
        </p:spPr>
      </p:pic>
      <p:pic>
        <p:nvPicPr>
          <p:cNvPr id="21" name="Picture 20" descr="Screen Clipping">
            <a:extLst>
              <a:ext uri="{FF2B5EF4-FFF2-40B4-BE49-F238E27FC236}">
                <a16:creationId xmlns:a16="http://schemas.microsoft.com/office/drawing/2014/main" id="{427EF9C9-FA65-4AD7-B69C-22522B3D7B11}"/>
              </a:ext>
            </a:extLst>
          </p:cNvPr>
          <p:cNvPicPr>
            <a:picLocks noChangeAspect="1"/>
          </p:cNvPicPr>
          <p:nvPr/>
        </p:nvPicPr>
        <p:blipFill>
          <a:blip r:embed="rId4"/>
          <a:stretch>
            <a:fillRect/>
          </a:stretch>
        </p:blipFill>
        <p:spPr>
          <a:xfrm>
            <a:off x="2486820" y="2637613"/>
            <a:ext cx="705114" cy="709839"/>
          </a:xfrm>
          <a:prstGeom prst="rect">
            <a:avLst/>
          </a:prstGeom>
        </p:spPr>
      </p:pic>
      <p:sp>
        <p:nvSpPr>
          <p:cNvPr id="23" name="Text Box 94">
            <a:extLst>
              <a:ext uri="{FF2B5EF4-FFF2-40B4-BE49-F238E27FC236}">
                <a16:creationId xmlns:a16="http://schemas.microsoft.com/office/drawing/2014/main" id="{D840D45D-6F4A-4EC3-B226-9CF1BA520181}"/>
              </a:ext>
            </a:extLst>
          </p:cNvPr>
          <p:cNvSpPr txBox="1">
            <a:spLocks noChangeArrowheads="1"/>
          </p:cNvSpPr>
          <p:nvPr/>
        </p:nvSpPr>
        <p:spPr bwMode="gray">
          <a:xfrm>
            <a:off x="3938321" y="286772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Hazards </a:t>
            </a:r>
          </a:p>
        </p:txBody>
      </p:sp>
      <p:pic>
        <p:nvPicPr>
          <p:cNvPr id="10" name="Picture 9" descr="Screen Clipping">
            <a:extLst>
              <a:ext uri="{FF2B5EF4-FFF2-40B4-BE49-F238E27FC236}">
                <a16:creationId xmlns:a16="http://schemas.microsoft.com/office/drawing/2014/main" id="{3F1AD596-B700-46BD-B38F-EF34455E90EC}"/>
              </a:ext>
            </a:extLst>
          </p:cNvPr>
          <p:cNvPicPr>
            <a:picLocks noChangeAspect="1"/>
          </p:cNvPicPr>
          <p:nvPr/>
        </p:nvPicPr>
        <p:blipFill>
          <a:blip r:embed="rId5"/>
          <a:stretch>
            <a:fillRect/>
          </a:stretch>
        </p:blipFill>
        <p:spPr>
          <a:xfrm>
            <a:off x="2547483" y="3548435"/>
            <a:ext cx="583788" cy="551415"/>
          </a:xfrm>
          <a:prstGeom prst="rect">
            <a:avLst/>
          </a:prstGeom>
        </p:spPr>
      </p:pic>
      <p:sp>
        <p:nvSpPr>
          <p:cNvPr id="24" name="Text Box 94">
            <a:extLst>
              <a:ext uri="{FF2B5EF4-FFF2-40B4-BE49-F238E27FC236}">
                <a16:creationId xmlns:a16="http://schemas.microsoft.com/office/drawing/2014/main" id="{7B6FED19-9F37-4D03-BB8B-3D64B89A6FFC}"/>
              </a:ext>
            </a:extLst>
          </p:cNvPr>
          <p:cNvSpPr txBox="1">
            <a:spLocks noChangeArrowheads="1"/>
          </p:cNvSpPr>
          <p:nvPr/>
        </p:nvSpPr>
        <p:spPr bwMode="gray">
          <a:xfrm>
            <a:off x="3938322" y="3703107"/>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Health risk </a:t>
            </a:r>
          </a:p>
        </p:txBody>
      </p:sp>
      <p:sp>
        <p:nvSpPr>
          <p:cNvPr id="25" name="Text Box 94">
            <a:extLst>
              <a:ext uri="{FF2B5EF4-FFF2-40B4-BE49-F238E27FC236}">
                <a16:creationId xmlns:a16="http://schemas.microsoft.com/office/drawing/2014/main" id="{DEFB62B4-3F2C-445C-B636-4C09D03D03FA}"/>
              </a:ext>
            </a:extLst>
          </p:cNvPr>
          <p:cNvSpPr txBox="1">
            <a:spLocks noChangeArrowheads="1"/>
          </p:cNvSpPr>
          <p:nvPr/>
        </p:nvSpPr>
        <p:spPr bwMode="gray">
          <a:xfrm>
            <a:off x="3068847" y="4536780"/>
            <a:ext cx="2987255" cy="129266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800" b="1" dirty="0">
                <a:solidFill>
                  <a:schemeClr val="accent1"/>
                </a:solidFill>
              </a:rPr>
              <a:t>What are we doing to solve the problem?</a:t>
            </a:r>
          </a:p>
        </p:txBody>
      </p:sp>
      <p:sp>
        <p:nvSpPr>
          <p:cNvPr id="12" name="Rectangle 11">
            <a:extLst>
              <a:ext uri="{FF2B5EF4-FFF2-40B4-BE49-F238E27FC236}">
                <a16:creationId xmlns:a16="http://schemas.microsoft.com/office/drawing/2014/main" id="{DA69106E-DE68-44E7-988B-AAE0DFAB87D5}"/>
              </a:ext>
            </a:extLst>
          </p:cNvPr>
          <p:cNvSpPr/>
          <p:nvPr/>
        </p:nvSpPr>
        <p:spPr>
          <a:xfrm>
            <a:off x="2839377" y="4378701"/>
            <a:ext cx="3511089" cy="1636205"/>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4493509"/>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8</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We tried: American recovery and Reinvestment Act</a:t>
            </a:r>
            <a:br>
              <a:rPr lang="en-US" dirty="0">
                <a:solidFill>
                  <a:schemeClr val="accent3"/>
                </a:solidFill>
              </a:rPr>
            </a:br>
            <a:r>
              <a:rPr lang="en-US" sz="1800" b="0" dirty="0">
                <a:solidFill>
                  <a:schemeClr val="accent3"/>
                </a:solidFill>
              </a:rPr>
              <a:t>In 2009, this $831B program that carved out over $100B for infrastructure improvement, but many dubbed the outcome as the “</a:t>
            </a:r>
            <a:r>
              <a:rPr lang="en-US" sz="1800" dirty="0">
                <a:solidFill>
                  <a:schemeClr val="accent3"/>
                </a:solidFill>
              </a:rPr>
              <a:t>sidewalk to nowhere</a:t>
            </a:r>
            <a:r>
              <a:rPr lang="en-US" sz="1800" b="0" dirty="0">
                <a:solidFill>
                  <a:schemeClr val="accent3"/>
                </a:solidFill>
              </a:rPr>
              <a:t>”</a:t>
            </a:r>
            <a:endParaRPr lang="en-US" b="0" dirty="0">
              <a:solidFill>
                <a:schemeClr val="accent3"/>
              </a:solidFill>
            </a:endParaRPr>
          </a:p>
        </p:txBody>
      </p:sp>
      <p:sp>
        <p:nvSpPr>
          <p:cNvPr id="14" name="Text Box 94">
            <a:extLst>
              <a:ext uri="{FF2B5EF4-FFF2-40B4-BE49-F238E27FC236}">
                <a16:creationId xmlns:a16="http://schemas.microsoft.com/office/drawing/2014/main" id="{BE25B2E3-4973-4E8A-916C-49BBC3981CDC}"/>
              </a:ext>
            </a:extLst>
          </p:cNvPr>
          <p:cNvSpPr txBox="1">
            <a:spLocks noChangeArrowheads="1"/>
          </p:cNvSpPr>
          <p:nvPr/>
        </p:nvSpPr>
        <p:spPr bwMode="gray">
          <a:xfrm>
            <a:off x="746619" y="1528696"/>
            <a:ext cx="7155809"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The program’s heart was in the right place, but implementation was poor</a:t>
            </a:r>
          </a:p>
        </p:txBody>
      </p:sp>
      <p:pic>
        <p:nvPicPr>
          <p:cNvPr id="5" name="Picture 4" descr="Screen Clipping">
            <a:extLst>
              <a:ext uri="{FF2B5EF4-FFF2-40B4-BE49-F238E27FC236}">
                <a16:creationId xmlns:a16="http://schemas.microsoft.com/office/drawing/2014/main" id="{CFD3F642-C045-4BED-A471-3678CFBC47BB}"/>
              </a:ext>
            </a:extLst>
          </p:cNvPr>
          <p:cNvPicPr>
            <a:picLocks noChangeAspect="1"/>
          </p:cNvPicPr>
          <p:nvPr/>
        </p:nvPicPr>
        <p:blipFill>
          <a:blip r:embed="rId2"/>
          <a:stretch>
            <a:fillRect/>
          </a:stretch>
        </p:blipFill>
        <p:spPr>
          <a:xfrm>
            <a:off x="2287557" y="2364535"/>
            <a:ext cx="4073931" cy="3118895"/>
          </a:xfrm>
          <a:prstGeom prst="rect">
            <a:avLst/>
          </a:prstGeom>
        </p:spPr>
      </p:pic>
    </p:spTree>
    <p:extLst>
      <p:ext uri="{BB962C8B-B14F-4D97-AF65-F5344CB8AC3E}">
        <p14:creationId xmlns:p14="http://schemas.microsoft.com/office/powerpoint/2010/main" val="1975240197"/>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9</a:t>
            </a:fld>
            <a:endParaRPr lang="en-US" dirty="0"/>
          </a:p>
        </p:txBody>
      </p:sp>
      <p:sp>
        <p:nvSpPr>
          <p:cNvPr id="4" name="Title 3">
            <a:extLst>
              <a:ext uri="{FF2B5EF4-FFF2-40B4-BE49-F238E27FC236}">
                <a16:creationId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Introducing </a:t>
            </a:r>
            <a:r>
              <a:rPr lang="en-US" dirty="0" err="1">
                <a:solidFill>
                  <a:schemeClr val="accent3"/>
                </a:solidFill>
              </a:rPr>
              <a:t>WalkNet</a:t>
            </a:r>
            <a:br>
              <a:rPr lang="en-US" dirty="0">
                <a:solidFill>
                  <a:schemeClr val="accent3"/>
                </a:solidFill>
              </a:rPr>
            </a:br>
            <a:r>
              <a:rPr lang="en-US" sz="1800" b="0" dirty="0">
                <a:solidFill>
                  <a:schemeClr val="accent3"/>
                </a:solidFill>
              </a:rPr>
              <a:t>A tool that allows municipalities to identify areas in need, score their infrastructure, and identify opportunities for investment</a:t>
            </a:r>
            <a:endParaRPr lang="en-US" b="0" dirty="0">
              <a:solidFill>
                <a:schemeClr val="accent3"/>
              </a:solidFill>
            </a:endParaRPr>
          </a:p>
        </p:txBody>
      </p:sp>
      <p:sp>
        <p:nvSpPr>
          <p:cNvPr id="6" name="Content Placeholder 2">
            <a:extLst>
              <a:ext uri="{FF2B5EF4-FFF2-40B4-BE49-F238E27FC236}">
                <a16:creationId xmlns:a16="http://schemas.microsoft.com/office/drawing/2014/main" id="{A08E4365-26EE-41CF-B22F-2054325D781A}"/>
              </a:ext>
            </a:extLst>
          </p:cNvPr>
          <p:cNvSpPr>
            <a:spLocks noGrp="1"/>
          </p:cNvSpPr>
          <p:nvPr>
            <p:ph idx="1"/>
          </p:nvPr>
        </p:nvSpPr>
        <p:spPr>
          <a:xfrm>
            <a:off x="5796792" y="1604168"/>
            <a:ext cx="2718557" cy="4568031"/>
          </a:xfrm>
        </p:spPr>
        <p:txBody>
          <a:bodyPr>
            <a:normAutofit/>
          </a:bodyPr>
          <a:lstStyle/>
          <a:p>
            <a:r>
              <a:rPr lang="en-US" sz="1400" dirty="0">
                <a:solidFill>
                  <a:schemeClr val="tx1"/>
                </a:solidFill>
              </a:rPr>
              <a:t>Accurate identification of lack of safe crosswalks</a:t>
            </a:r>
          </a:p>
          <a:p>
            <a:r>
              <a:rPr lang="en-US" sz="1400" dirty="0">
                <a:solidFill>
                  <a:schemeClr val="tx1"/>
                </a:solidFill>
              </a:rPr>
              <a:t>Hazard identification</a:t>
            </a:r>
          </a:p>
          <a:p>
            <a:r>
              <a:rPr lang="en-US" sz="1400" dirty="0">
                <a:solidFill>
                  <a:schemeClr val="tx1"/>
                </a:solidFill>
              </a:rPr>
              <a:t>Infrastructure scoring</a:t>
            </a:r>
          </a:p>
          <a:p>
            <a:r>
              <a:rPr lang="en-US" sz="1400" dirty="0">
                <a:solidFill>
                  <a:schemeClr val="tx1"/>
                </a:solidFill>
              </a:rPr>
              <a:t>Expenditure optimization</a:t>
            </a:r>
          </a:p>
        </p:txBody>
      </p:sp>
      <p:pic>
        <p:nvPicPr>
          <p:cNvPr id="5" name="Picture 4" descr="Screen Clipping">
            <a:extLst>
              <a:ext uri="{FF2B5EF4-FFF2-40B4-BE49-F238E27FC236}">
                <a16:creationId xmlns:a16="http://schemas.microsoft.com/office/drawing/2014/main" id="{340142D8-E9D9-4C29-9D28-6FD945EABEA5}"/>
              </a:ext>
            </a:extLst>
          </p:cNvPr>
          <p:cNvPicPr>
            <a:picLocks noChangeAspect="1"/>
          </p:cNvPicPr>
          <p:nvPr/>
        </p:nvPicPr>
        <p:blipFill>
          <a:blip r:embed="rId2"/>
          <a:stretch>
            <a:fillRect/>
          </a:stretch>
        </p:blipFill>
        <p:spPr>
          <a:xfrm>
            <a:off x="609600" y="1673236"/>
            <a:ext cx="5165410" cy="2647094"/>
          </a:xfrm>
          <a:prstGeom prst="rect">
            <a:avLst/>
          </a:prstGeom>
        </p:spPr>
      </p:pic>
    </p:spTree>
    <p:extLst>
      <p:ext uri="{BB962C8B-B14F-4D97-AF65-F5344CB8AC3E}">
        <p14:creationId xmlns:p14="http://schemas.microsoft.com/office/powerpoint/2010/main" val="365526537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354CA1"/>
      </a:accent1>
      <a:accent2>
        <a:srgbClr val="CC0000"/>
      </a:accent2>
      <a:accent3>
        <a:srgbClr val="5E7E94"/>
      </a:accent3>
      <a:accent4>
        <a:srgbClr val="FFC000"/>
      </a:accent4>
      <a:accent5>
        <a:srgbClr val="8C8279"/>
      </a:accent5>
      <a:accent6>
        <a:srgbClr val="E2D6B5"/>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ThemeSMU</Template>
  <TotalTime>1857</TotalTime>
  <Words>1053</Words>
  <Application>Microsoft Office PowerPoint</Application>
  <PresentationFormat>On-screen Show (4:3)</PresentationFormat>
  <Paragraphs>164</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ＭＳ Ｐゴシック</vt:lpstr>
      <vt:lpstr>Arial</vt:lpstr>
      <vt:lpstr>Calibri</vt:lpstr>
      <vt:lpstr>Calibri Light</vt:lpstr>
      <vt:lpstr>Office Theme</vt:lpstr>
      <vt:lpstr>Walknet: Making cities accessible to everyone</vt:lpstr>
      <vt:lpstr>The Problem Today, municipalities rely on word of mouth or expensive contractors using excel spreadsheets to identify sidewalk and infrastructure improvement projects</vt:lpstr>
      <vt:lpstr>Why is this problem a big deal? It is estimated that every major metroplex in the United States has large areas which are either inaccessible to or provide challenges to the disabled</vt:lpstr>
      <vt:lpstr>This problem isn’t going away Each year, approximately 2 million new users adopt wheelchairs as their primary mode of mobility and ambulatory disabilities are the largest portion of total disabilities</vt:lpstr>
      <vt:lpstr>…And it doesn’t just impact the mobility impaired In 2015, 5,376 pedestrians and 818 bicyclists were killed in crashes with motor vehicles, representing approximately 18% of the total traffic fatalities in that year</vt:lpstr>
      <vt:lpstr>…poor sidewalk quality also carries health ramifications The CDC states that inaccessible or nonexistent sidewalks have been linked the sedentary habits that are growing at an alarming rate in the U.S.</vt:lpstr>
      <vt:lpstr>This begs the question: why we aren’t doing more today? If there are so many ramifications to having poor sidewalk and curb cut infrastructure, why aren’t we doing more?</vt:lpstr>
      <vt:lpstr>We tried: American recovery and Reinvestment Act In 2009, this $831B program that carved out over $100B for infrastructure improvement, but many dubbed the outcome as the “sidewalk to nowhere”</vt:lpstr>
      <vt:lpstr>Introducing WalkNet A tool that allows municipalities to identify areas in need, score their infrastructure, and identify opportunities for investment</vt:lpstr>
      <vt:lpstr>How it works: partnering with Project Sidewalk Project sidewalk uses crowd sourced hazard identification from the public to collect data on D.C. area sidewalks</vt:lpstr>
      <vt:lpstr>How it works: Why use D.C. data? The project sidewalk data provided a perfect resource, because it contained data that had been pre-labeled for training and prevented the team from hand labeling images</vt:lpstr>
      <vt:lpstr>How it works: curb cuts (1 of 2) The data provided by the UMD team contained huge image files and a series of coordinates for each feature identification; we had to cut those curbs from the images</vt:lpstr>
      <vt:lpstr>How it works: curb cuts (2 of 2) Once the curb cuts were isolated, these images had to be resized to 100 x 100 x 3 so that the features would still be recognizable and ingestible to the model</vt:lpstr>
      <vt:lpstr>How it works: The naïve model To get a naïve baseline estimate of the model accuracy at identifying curb cuts, logistic regressions and support vector machines were created </vt:lpstr>
      <vt:lpstr>How it works: CNN (1 of 2) To better replicate visual identification, a convolutional neural network was deployed; these models consist of layers that deconstruct images, much like the visual cortex</vt:lpstr>
      <vt:lpstr>How it works: CNN (2 of 2) The resulting model was able to identify the cases where curb cuts did not exist with a high degree of accuracy in just 8 convolutional layers</vt:lpstr>
      <vt:lpstr>How do we implement the model? Now that we had a well-trained model, we needed a way to identify areas of interest in images; therefore, we used Google’s inception object detection API</vt:lpstr>
      <vt:lpstr>Model output on panoramic images The examples below show actual cuts that the model created on test sets of panoramic images; notice how depth and angle are accurately accounted for…</vt:lpstr>
      <vt:lpstr>Now What? (1 of 2) Now that any image can be fed into the model, municipalities are able to leverage the classification process to identify areas that need improvement or budget allocation</vt:lpstr>
      <vt:lpstr>Now What? (2 of 2) This model could also be leveraged into an application for the mobility challenged that routes them on paths that contain quality infrastructure</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Engels</dc:creator>
  <cp:lastModifiedBy>alex.deshowitz@gmail.com</cp:lastModifiedBy>
  <cp:revision>106</cp:revision>
  <dcterms:created xsi:type="dcterms:W3CDTF">2017-03-18T16:30:52Z</dcterms:created>
  <dcterms:modified xsi:type="dcterms:W3CDTF">2017-10-31T22:22:45Z</dcterms:modified>
</cp:coreProperties>
</file>